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4"/>
  </p:notesMasterIdLst>
  <p:sldIdLst>
    <p:sldId id="1127" r:id="rId2"/>
    <p:sldId id="2145704669" r:id="rId3"/>
    <p:sldId id="2145704668" r:id="rId4"/>
    <p:sldId id="2145704670" r:id="rId5"/>
    <p:sldId id="2145704632" r:id="rId6"/>
    <p:sldId id="2145704671" r:id="rId7"/>
    <p:sldId id="2145704659" r:id="rId8"/>
    <p:sldId id="2145704629" r:id="rId9"/>
    <p:sldId id="2145704665" r:id="rId10"/>
    <p:sldId id="2145704667" r:id="rId11"/>
    <p:sldId id="2145704633" r:id="rId12"/>
    <p:sldId id="2145704635" r:id="rId13"/>
    <p:sldId id="2145704637" r:id="rId14"/>
    <p:sldId id="2145704634" r:id="rId15"/>
    <p:sldId id="2145704672" r:id="rId16"/>
    <p:sldId id="2145704645" r:id="rId17"/>
    <p:sldId id="2145704636" r:id="rId18"/>
    <p:sldId id="2145704674" r:id="rId19"/>
    <p:sldId id="2145704640" r:id="rId20"/>
    <p:sldId id="2145704646" r:id="rId21"/>
    <p:sldId id="2145704647" r:id="rId22"/>
    <p:sldId id="2145704649" r:id="rId23"/>
    <p:sldId id="2145704650" r:id="rId24"/>
    <p:sldId id="2145704651" r:id="rId25"/>
    <p:sldId id="2145704652" r:id="rId26"/>
    <p:sldId id="2145704641" r:id="rId27"/>
    <p:sldId id="2145704663" r:id="rId28"/>
    <p:sldId id="2145704675" r:id="rId29"/>
    <p:sldId id="2145704664" r:id="rId30"/>
    <p:sldId id="2145704655" r:id="rId31"/>
    <p:sldId id="2145704657" r:id="rId32"/>
    <p:sldId id="292" r:id="rId33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23A3A5-EF4D-DA43-8E60-85F1B0635310}">
          <p14:sldIdLst>
            <p14:sldId id="1127"/>
            <p14:sldId id="2145704669"/>
            <p14:sldId id="2145704668"/>
            <p14:sldId id="2145704670"/>
            <p14:sldId id="2145704632"/>
            <p14:sldId id="2145704671"/>
            <p14:sldId id="2145704659"/>
            <p14:sldId id="2145704629"/>
            <p14:sldId id="2145704665"/>
            <p14:sldId id="2145704667"/>
            <p14:sldId id="2145704633"/>
            <p14:sldId id="2145704635"/>
            <p14:sldId id="2145704637"/>
            <p14:sldId id="2145704634"/>
            <p14:sldId id="2145704672"/>
            <p14:sldId id="2145704645"/>
            <p14:sldId id="2145704636"/>
            <p14:sldId id="2145704674"/>
            <p14:sldId id="2145704640"/>
            <p14:sldId id="2145704646"/>
            <p14:sldId id="2145704647"/>
            <p14:sldId id="2145704649"/>
            <p14:sldId id="2145704650"/>
            <p14:sldId id="2145704651"/>
            <p14:sldId id="2145704652"/>
            <p14:sldId id="2145704641"/>
            <p14:sldId id="2145704663"/>
            <p14:sldId id="2145704675"/>
            <p14:sldId id="2145704664"/>
            <p14:sldId id="2145704655"/>
            <p14:sldId id="2145704657"/>
            <p14:sldId id="292"/>
          </p14:sldIdLst>
        </p14:section>
        <p14:section name="其他" id="{ACFBF1BB-6E2D-6547-9EFE-E01E9E49C344}">
          <p14:sldIdLst/>
        </p14:section>
      </p14:sectionLst>
    </p:ext>
    <p:ext uri="{EFAFB233-063F-42B5-8137-9DF3F51BA10A}">
      <p15:sldGuideLst xmlns:p15="http://schemas.microsoft.com/office/powerpoint/2012/main">
        <p15:guide id="2" pos="7333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pos="34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2B0A4F-3CB2-66A5-3214-958979847ABC}" name="office" initials="o" userId="offic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jimmy" initials="lj" lastIdx="9" clrIdx="0">
    <p:extLst>
      <p:ext uri="{19B8F6BF-5375-455C-9EA6-DF929625EA0E}">
        <p15:presenceInfo xmlns:p15="http://schemas.microsoft.com/office/powerpoint/2012/main" userId="8e71b35e1471b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FED"/>
    <a:srgbClr val="FC6E16"/>
    <a:srgbClr val="C0C9E5"/>
    <a:srgbClr val="FFCE3A"/>
    <a:srgbClr val="3266FE"/>
    <a:srgbClr val="F2F2F2"/>
    <a:srgbClr val="54E2DD"/>
    <a:srgbClr val="32CDB9"/>
    <a:srgbClr val="F2F2F1"/>
    <a:srgbClr val="80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3" autoAdjust="0"/>
    <p:restoredTop sz="76883" autoAdjust="0"/>
  </p:normalViewPr>
  <p:slideViewPr>
    <p:cSldViewPr snapToGrid="0">
      <p:cViewPr varScale="1">
        <p:scale>
          <a:sx n="74" d="100"/>
          <a:sy n="74" d="100"/>
        </p:scale>
        <p:origin x="773" y="43"/>
      </p:cViewPr>
      <p:guideLst>
        <p:guide pos="7333"/>
        <p:guide orient="horz" pos="777"/>
        <p:guide pos="34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这次分享主要介绍下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结构，分享的内容基本都是硬件逻辑。</a:t>
            </a:r>
            <a:endParaRPr kumimoji="1" lang="en-US" altLang="zh-CN" dirty="0"/>
          </a:p>
          <a:p>
            <a:r>
              <a:rPr kumimoji="1" lang="zh-CN" altLang="en-US" dirty="0"/>
              <a:t>内容不一定完全正确还请做硬件的同事多多指点。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5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虽然说有</a:t>
            </a:r>
            <a:r>
              <a:rPr lang="en-US" altLang="zh-CN" dirty="0"/>
              <a:t>cache</a:t>
            </a:r>
            <a:r>
              <a:rPr lang="zh-CN" altLang="en-US" dirty="0"/>
              <a:t>的存在，但是刚刚的使用场景确是一直未命中。原因是因为两个地址同时映射到一个</a:t>
            </a:r>
            <a:r>
              <a:rPr lang="en-US" altLang="zh-CN" dirty="0"/>
              <a:t>cache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依次交替修改</a:t>
            </a:r>
            <a:r>
              <a:rPr lang="en-US" altLang="zh-CN" dirty="0"/>
              <a:t>cache</a:t>
            </a:r>
            <a:r>
              <a:rPr lang="zh-CN" altLang="en-US" dirty="0"/>
              <a:t>内容导致，一直未命中。针对这个情况很容易想到一个</a:t>
            </a:r>
            <a:r>
              <a:rPr lang="en-US" altLang="zh-CN" dirty="0"/>
              <a:t>index </a:t>
            </a:r>
            <a:r>
              <a:rPr lang="zh-CN" altLang="en-US" dirty="0"/>
              <a:t>里能不能有两个空间来存储数据，这样子 两个地映射到一个</a:t>
            </a:r>
            <a:r>
              <a:rPr lang="en-US" altLang="zh-CN" dirty="0"/>
              <a:t>cache line</a:t>
            </a:r>
            <a:r>
              <a:rPr lang="zh-CN" altLang="en-US" dirty="0"/>
              <a:t>上就不会发生一直未命中的情况。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命中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这就是我们</a:t>
            </a:r>
            <a:r>
              <a:rPr lang="en-US" altLang="zh-CN" dirty="0"/>
              <a:t>CPU</a:t>
            </a:r>
            <a:r>
              <a:rPr lang="zh-CN" altLang="en-US" dirty="0"/>
              <a:t>里常用的组相连， 同一组内并无先后顺序。之前的方式是直接映射。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7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这就是实际</a:t>
            </a:r>
            <a:r>
              <a:rPr lang="en-US" altLang="zh-CN" dirty="0"/>
              <a:t>CPU</a:t>
            </a:r>
            <a:r>
              <a:rPr lang="zh-CN" altLang="en-US" dirty="0"/>
              <a:t>中组相连的设计。相对于直接映射，组相连硬件上多了一些多路选择器。</a:t>
            </a:r>
            <a:endParaRPr lang="en-US" altLang="zh-CN" dirty="0"/>
          </a:p>
          <a:p>
            <a:r>
              <a:rPr lang="zh-CN" altLang="en-US" dirty="0"/>
              <a:t>但是实际设计的时候又引入了其他的方案选择。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</a:t>
            </a:r>
            <a:r>
              <a:rPr lang="zh-CN" altLang="en-US" dirty="0"/>
              <a:t>访问顺序的不同， 有一下两种实现方式。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98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串行访问逻辑，先访问</a:t>
            </a:r>
            <a:r>
              <a:rPr lang="en-US" altLang="zh-CN" dirty="0"/>
              <a:t>tag</a:t>
            </a:r>
            <a:r>
              <a:rPr lang="zh-CN" altLang="en-US" dirty="0"/>
              <a:t>从而可以知道选择那一路数据， 然后在访问</a:t>
            </a:r>
            <a:r>
              <a:rPr lang="en-US" altLang="zh-CN" dirty="0"/>
              <a:t>data</a:t>
            </a:r>
            <a:r>
              <a:rPr lang="zh-CN" altLang="en-US" dirty="0"/>
              <a:t>。一般低功耗设备采用此策略，例如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66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并行访问逻辑，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 </a:t>
            </a:r>
            <a:r>
              <a:rPr lang="zh-CN" altLang="en-US" dirty="0"/>
              <a:t>同时访问， 功耗高于串行访问逻辑，但是可以减少一拍。 一般</a:t>
            </a:r>
            <a:r>
              <a:rPr lang="en-US" altLang="zh-CN" dirty="0"/>
              <a:t>x86</a:t>
            </a:r>
            <a:r>
              <a:rPr lang="zh-CN" altLang="en-US" dirty="0"/>
              <a:t>处理采用此策略。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496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还有一种设计全相连， 没有</a:t>
            </a:r>
            <a:r>
              <a:rPr lang="en-US" altLang="zh-CN" dirty="0"/>
              <a:t>index</a:t>
            </a:r>
            <a:r>
              <a:rPr lang="zh-CN" altLang="en-US" dirty="0"/>
              <a:t>，直接通过</a:t>
            </a:r>
            <a:r>
              <a:rPr lang="en-US" altLang="zh-CN" dirty="0"/>
              <a:t>tag</a:t>
            </a:r>
            <a:r>
              <a:rPr lang="zh-CN" altLang="en-US" dirty="0"/>
              <a:t>去组内比较。是一种特殊情况的组相连。</a:t>
            </a:r>
            <a:endParaRPr lang="en-US" altLang="zh-CN" dirty="0"/>
          </a:p>
          <a:p>
            <a:r>
              <a:rPr lang="zh-CN" altLang="en-US" dirty="0"/>
              <a:t>一般</a:t>
            </a:r>
            <a:r>
              <a:rPr lang="en-US" altLang="zh-CN" dirty="0"/>
              <a:t>TLB</a:t>
            </a:r>
            <a:r>
              <a:rPr lang="zh-CN" altLang="en-US" dirty="0"/>
              <a:t>采用此结构。为什么采用此结构后面会介绍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407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回顾下</a:t>
            </a:r>
            <a:r>
              <a:rPr lang="en-US" altLang="zh-CN" dirty="0"/>
              <a:t>cache</a:t>
            </a:r>
            <a:r>
              <a:rPr lang="zh-CN" altLang="en-US" dirty="0"/>
              <a:t>的三种结构，直接映射， 组相连， 全相连。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76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组内数据是如何替换呢， 一般替换最近最少使用的</a:t>
            </a:r>
            <a:r>
              <a:rPr lang="en-US" altLang="zh-CN" dirty="0"/>
              <a:t>cache</a:t>
            </a:r>
            <a:r>
              <a:rPr lang="zh-CN" altLang="en-US" dirty="0"/>
              <a:t>，简称</a:t>
            </a:r>
            <a:r>
              <a:rPr lang="en-US" altLang="zh-CN" dirty="0"/>
              <a:t>LRU</a:t>
            </a:r>
            <a:r>
              <a:rPr lang="zh-CN" altLang="en-US" dirty="0"/>
              <a:t>（</a:t>
            </a:r>
            <a:r>
              <a:rPr lang="en-US" altLang="zh-CN" dirty="0"/>
              <a:t>Least Recently Used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可以采用给每一个</a:t>
            </a:r>
            <a:r>
              <a:rPr lang="en-US" altLang="zh-CN" dirty="0"/>
              <a:t>cache line </a:t>
            </a:r>
            <a:r>
              <a:rPr lang="zh-CN" altLang="en-US" dirty="0"/>
              <a:t>添加一个计数寄存器，通过计数寄存器就可以实现最近最少使用的替换方法。</a:t>
            </a:r>
            <a:endParaRPr lang="en-US" altLang="zh-CN" dirty="0"/>
          </a:p>
          <a:p>
            <a:r>
              <a:rPr lang="zh-CN" altLang="en-US" dirty="0"/>
              <a:t>但是这种方法使用成本很高。</a:t>
            </a:r>
            <a:endParaRPr lang="en-US" altLang="zh-CN" dirty="0"/>
          </a:p>
          <a:p>
            <a:r>
              <a:rPr lang="zh-CN" altLang="en-US" dirty="0"/>
              <a:t>真实场景下使用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可以实现</a:t>
            </a:r>
            <a:r>
              <a:rPr lang="en-US" altLang="zh-CN" dirty="0"/>
              <a:t>8way</a:t>
            </a:r>
            <a:r>
              <a:rPr lang="zh-CN" altLang="en-US" dirty="0"/>
              <a:t>的</a:t>
            </a:r>
            <a:r>
              <a:rPr lang="en-US" altLang="zh-CN" dirty="0"/>
              <a:t>LRU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07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</a:t>
            </a:r>
            <a:r>
              <a:rPr lang="en-US" altLang="zh-CN" dirty="0"/>
              <a:t>cache</a:t>
            </a:r>
            <a:r>
              <a:rPr lang="zh-CN" altLang="en-US" dirty="0"/>
              <a:t>里写数据会造成数据一致性问题，所以就有了两种写的实现策略。写通， 写回。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78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我们看下写通的流程。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47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对比写通和谐回两种方式， 写通更加简单，但是往下一级写的时候耗时往往很长。写回逻辑更加复杂，但是可以减少写下一级存储的频率，从而提高</a:t>
            </a:r>
            <a:r>
              <a:rPr lang="en-US" altLang="zh-CN" dirty="0"/>
              <a:t>CPU</a:t>
            </a:r>
            <a:r>
              <a:rPr lang="zh-CN" altLang="en-US" dirty="0"/>
              <a:t>整体性能。</a:t>
            </a:r>
            <a:br>
              <a:rPr lang="en-US" altLang="zh-CN" dirty="0"/>
            </a:br>
            <a:r>
              <a:rPr lang="zh-CN" altLang="en-US" dirty="0"/>
              <a:t>因此</a:t>
            </a:r>
            <a:r>
              <a:rPr lang="en-US" altLang="zh-CN" dirty="0"/>
              <a:t>L1 cache</a:t>
            </a:r>
            <a:r>
              <a:rPr lang="zh-CN" altLang="en-US" dirty="0"/>
              <a:t>分为指令</a:t>
            </a:r>
            <a:r>
              <a:rPr lang="en-US" altLang="zh-CN" dirty="0"/>
              <a:t>cache </a:t>
            </a:r>
            <a:r>
              <a:rPr lang="zh-CN" altLang="en-US" dirty="0"/>
              <a:t>和数据</a:t>
            </a:r>
            <a:r>
              <a:rPr lang="en-US" altLang="zh-CN" dirty="0"/>
              <a:t>Cache</a:t>
            </a:r>
            <a:r>
              <a:rPr lang="zh-CN" altLang="en-US" dirty="0"/>
              <a:t>，指令</a:t>
            </a:r>
            <a:r>
              <a:rPr lang="en-US" altLang="zh-CN" dirty="0"/>
              <a:t>cache</a:t>
            </a:r>
            <a:r>
              <a:rPr lang="zh-CN" altLang="en-US" dirty="0"/>
              <a:t>是只读，数据</a:t>
            </a:r>
            <a:r>
              <a:rPr lang="en-US" altLang="zh-CN" dirty="0"/>
              <a:t>cache</a:t>
            </a:r>
            <a:r>
              <a:rPr lang="zh-CN" altLang="en-US" dirty="0"/>
              <a:t>是可读可写的。</a:t>
            </a:r>
            <a:r>
              <a:rPr lang="en-US" altLang="zh-CN" dirty="0"/>
              <a:t>L2 cache</a:t>
            </a:r>
            <a:r>
              <a:rPr lang="zh-CN" altLang="en-US" dirty="0"/>
              <a:t> 不做区分。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8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先简单介绍下基本的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</a:rPr>
              <a:t>易失</a:t>
            </a:r>
            <a:r>
              <a:rPr lang="zh-CN" altLang="en-US" dirty="0"/>
              <a:t>存储数据单元， </a:t>
            </a:r>
            <a:r>
              <a:rPr lang="en-US" altLang="zh-CN" dirty="0"/>
              <a:t>dynamic ram </a:t>
            </a:r>
            <a:r>
              <a:rPr lang="zh-CN" altLang="en-US" dirty="0"/>
              <a:t>和 </a:t>
            </a:r>
            <a:r>
              <a:rPr lang="en-US" altLang="zh-CN" dirty="0"/>
              <a:t>static ram,</a:t>
            </a:r>
            <a:r>
              <a:rPr lang="zh-CN" altLang="en-US" dirty="0"/>
              <a:t> 简称</a:t>
            </a:r>
            <a:r>
              <a:rPr lang="en-US" altLang="zh-CN" dirty="0"/>
              <a:t>DRAM </a:t>
            </a:r>
            <a:r>
              <a:rPr lang="zh-CN" altLang="en-US" dirty="0"/>
              <a:t>和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12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在现代处理中，采用多级</a:t>
            </a:r>
            <a:r>
              <a:rPr lang="en-US" altLang="zh-CN" dirty="0"/>
              <a:t>cache</a:t>
            </a:r>
            <a:r>
              <a:rPr lang="zh-CN" altLang="en-US" dirty="0"/>
              <a:t>的方式来提高</a:t>
            </a:r>
            <a:r>
              <a:rPr lang="en-US" altLang="zh-CN" dirty="0"/>
              <a:t>CPU</a:t>
            </a:r>
            <a:r>
              <a:rPr lang="zh-CN" altLang="en-US" dirty="0"/>
              <a:t>整体性能。</a:t>
            </a:r>
            <a:endParaRPr lang="en-US" altLang="zh-CN" dirty="0"/>
          </a:p>
          <a:p>
            <a:r>
              <a:rPr lang="zh-CN" altLang="en-US" dirty="0"/>
              <a:t>每个核心有单独的</a:t>
            </a:r>
            <a:r>
              <a:rPr lang="en-US" altLang="zh-CN" dirty="0"/>
              <a:t>L1</a:t>
            </a:r>
            <a:r>
              <a:rPr lang="zh-CN" altLang="en-US" dirty="0"/>
              <a:t>和</a:t>
            </a:r>
            <a:r>
              <a:rPr lang="en-US" altLang="zh-CN" dirty="0"/>
              <a:t>L2cache</a:t>
            </a:r>
            <a:r>
              <a:rPr lang="zh-CN" altLang="en-US" dirty="0"/>
              <a:t>， 共用</a:t>
            </a:r>
            <a:r>
              <a:rPr lang="en-US" altLang="zh-CN" dirty="0"/>
              <a:t>L3cache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在多核处理器中为了数据一致性，一般</a:t>
            </a:r>
            <a:r>
              <a:rPr lang="en-US" altLang="zh-CN" dirty="0"/>
              <a:t>L1 </a:t>
            </a:r>
            <a:r>
              <a:rPr lang="zh-CN" altLang="en-US" dirty="0"/>
              <a:t>采用写通测量， </a:t>
            </a:r>
            <a:r>
              <a:rPr lang="en-US" altLang="zh-CN" dirty="0"/>
              <a:t>L2 </a:t>
            </a:r>
            <a:r>
              <a:rPr lang="zh-CN" altLang="en-US" dirty="0"/>
              <a:t>采用写回测量。通过</a:t>
            </a:r>
            <a:r>
              <a:rPr lang="en-US" altLang="zh-CN" dirty="0"/>
              <a:t>L3 </a:t>
            </a:r>
            <a:r>
              <a:rPr lang="zh-CN" altLang="en-US" dirty="0"/>
              <a:t>来实现多核的数据一致性。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351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在超标量处理器中，为了提高处理器性能往往一个周期需要执行多条指令，</a:t>
            </a:r>
            <a:endParaRPr lang="en-US" altLang="zh-CN" dirty="0"/>
          </a:p>
          <a:p>
            <a:r>
              <a:rPr lang="zh-CN" altLang="en-US" dirty="0"/>
              <a:t>因此就需要多端口的</a:t>
            </a:r>
            <a:r>
              <a:rPr lang="en-US" altLang="zh-CN" dirty="0"/>
              <a:t>D cache</a:t>
            </a:r>
            <a:r>
              <a:rPr lang="zh-CN" altLang="en-US" dirty="0"/>
              <a:t>。简单介绍两种多端口的</a:t>
            </a:r>
            <a:r>
              <a:rPr lang="en-US" altLang="zh-CN" dirty="0"/>
              <a:t>Cache</a:t>
            </a:r>
            <a:r>
              <a:rPr lang="zh-CN" altLang="en-US" dirty="0"/>
              <a:t>设计。</a:t>
            </a:r>
            <a:endParaRPr lang="en-US" altLang="zh-CN" dirty="0"/>
          </a:p>
          <a:p>
            <a:r>
              <a:rPr lang="zh-CN" altLang="en-US" dirty="0"/>
              <a:t>一种是真实的多端口设计，以双端口为例子，真实的多端口设计需要 两套 控制通路 ，数据通路，地址解码器，多路选择器。</a:t>
            </a:r>
            <a:r>
              <a:rPr lang="en-US" altLang="zh-CN" dirty="0"/>
              <a:t>Tag </a:t>
            </a:r>
            <a:r>
              <a:rPr lang="zh-CN" altLang="en-US" dirty="0"/>
              <a:t>和</a:t>
            </a:r>
            <a:r>
              <a:rPr lang="en-US" altLang="zh-CN" dirty="0"/>
              <a:t>data </a:t>
            </a:r>
            <a:r>
              <a:rPr lang="zh-CN" altLang="en-US" dirty="0"/>
              <a:t>不需要复制。最终逻辑数增加一倍实现一个单端口写，双端口读的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另一种采用多</a:t>
            </a:r>
            <a:r>
              <a:rPr lang="en-US" altLang="zh-CN" dirty="0"/>
              <a:t>bank</a:t>
            </a:r>
            <a:r>
              <a:rPr lang="zh-CN" altLang="en-US" dirty="0"/>
              <a:t>结构，它将</a:t>
            </a:r>
            <a:r>
              <a:rPr lang="en-US" altLang="zh-CN" dirty="0"/>
              <a:t>cache</a:t>
            </a:r>
            <a:r>
              <a:rPr lang="zh-CN" altLang="en-US" dirty="0"/>
              <a:t>分成很多小的</a:t>
            </a:r>
            <a:r>
              <a:rPr lang="en-US" altLang="zh-CN" dirty="0"/>
              <a:t>back</a:t>
            </a:r>
            <a:r>
              <a:rPr lang="zh-CN" altLang="en-US" dirty="0"/>
              <a:t>，每个</a:t>
            </a:r>
            <a:r>
              <a:rPr lang="en-US" altLang="zh-CN" dirty="0"/>
              <a:t>bank</a:t>
            </a:r>
            <a:r>
              <a:rPr lang="zh-CN" altLang="en-US" dirty="0"/>
              <a:t>只有一个端口，如果一个周期之类，</a:t>
            </a:r>
            <a:endParaRPr lang="en-US" altLang="zh-CN" dirty="0"/>
          </a:p>
          <a:p>
            <a:r>
              <a:rPr lang="zh-CN" altLang="en-US" dirty="0"/>
              <a:t>访问的地址处在不同</a:t>
            </a:r>
            <a:r>
              <a:rPr lang="en-US" altLang="zh-CN" dirty="0"/>
              <a:t>bank</a:t>
            </a:r>
            <a:r>
              <a:rPr lang="zh-CN" altLang="en-US" dirty="0"/>
              <a:t>上，则不会引起问题，只有当访问的两个地址处在一个</a:t>
            </a:r>
            <a:r>
              <a:rPr lang="en-US" altLang="zh-CN" dirty="0"/>
              <a:t>bank</a:t>
            </a:r>
            <a:r>
              <a:rPr lang="zh-CN" altLang="en-US" dirty="0"/>
              <a:t>上 会引起冲突，此时只能顺序访问。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01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这是一个真实的多端口</a:t>
            </a:r>
            <a:r>
              <a:rPr lang="en-US" altLang="zh-CN" dirty="0"/>
              <a:t>cache</a:t>
            </a:r>
            <a:r>
              <a:rPr lang="zh-CN" altLang="en-US" dirty="0"/>
              <a:t>设计。从上图可以看到是一个双端口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2way</a:t>
            </a:r>
            <a:r>
              <a:rPr lang="zh-CN" altLang="en-US" dirty="0"/>
              <a:t>的组相连设计。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3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早期的时候，由于芯片规模比较小图形界面的兴起，导致应用程序的规模越来越大，于是就产生了一个问题，应用程序太大导致物理内存已经容纳不下，于是将程序切成多个片段，然后分段执行，这就需要程序员增加很多额外的工作。</a:t>
            </a:r>
            <a:endParaRPr lang="en-US" altLang="zh-CN" dirty="0"/>
          </a:p>
          <a:p>
            <a:r>
              <a:rPr lang="zh-CN" altLang="en-US" dirty="0"/>
              <a:t>于是就有了 虚拟存储器，他的基本思想是程序可以大于实际物理大小，操作系统把当前使用的部分内容放到物理内存中，而其他未使用的放到下一级存储中。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67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现代操作系统基本采用基于分页的虚拟存储器，典型的页大小是</a:t>
            </a:r>
            <a:r>
              <a:rPr lang="en-US" altLang="zh-CN" dirty="0"/>
              <a:t>4k</a:t>
            </a:r>
            <a:r>
              <a:rPr lang="zh-CN" altLang="en-US" dirty="0"/>
              <a:t>。当程序开始的时候会将需要的部分从硬盘搬运到物理内存中，</a:t>
            </a:r>
            <a:endParaRPr lang="en-US" altLang="zh-CN" dirty="0"/>
          </a:p>
          <a:p>
            <a:r>
              <a:rPr lang="zh-CN" altLang="en-US" dirty="0"/>
              <a:t>每次搬运的单位是一页大小。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35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虚拟地址采用低</a:t>
            </a:r>
            <a:r>
              <a:rPr lang="en-US" altLang="zh-CN" dirty="0"/>
              <a:t>12bit</a:t>
            </a:r>
            <a:r>
              <a:rPr lang="zh-CN" altLang="en-US" dirty="0"/>
              <a:t>表示在页内的偏移，也就是虚拟地址的低</a:t>
            </a:r>
            <a:r>
              <a:rPr lang="en-US" altLang="zh-CN" dirty="0"/>
              <a:t>12bit </a:t>
            </a:r>
            <a:r>
              <a:rPr lang="zh-CN" altLang="en-US" dirty="0"/>
              <a:t>和物理地址的低</a:t>
            </a:r>
            <a:r>
              <a:rPr lang="en-US" altLang="zh-CN" dirty="0"/>
              <a:t>12bit</a:t>
            </a:r>
            <a:r>
              <a:rPr lang="zh-CN" altLang="en-US" dirty="0"/>
              <a:t>相同。</a:t>
            </a:r>
            <a:endParaRPr lang="en-US" altLang="zh-CN" dirty="0"/>
          </a:p>
          <a:p>
            <a:r>
              <a:rPr lang="zh-CN" altLang="en-US" dirty="0"/>
              <a:t>剩余部分则表示那个页也被成为</a:t>
            </a:r>
            <a:r>
              <a:rPr lang="en-US" altLang="zh-CN" dirty="0"/>
              <a:t>VPN</a:t>
            </a:r>
            <a:r>
              <a:rPr lang="zh-CN" altLang="en-US" dirty="0"/>
              <a:t>（</a:t>
            </a:r>
            <a:r>
              <a:rPr lang="en-US" altLang="zh-CN" dirty="0"/>
              <a:t>virtual page number</a:t>
            </a:r>
            <a:r>
              <a:rPr lang="zh-CN" altLang="en-US" dirty="0"/>
              <a:t>），相对应物理地址称作</a:t>
            </a:r>
            <a:r>
              <a:rPr lang="en-US" altLang="zh-CN" dirty="0"/>
              <a:t>PFN</a:t>
            </a:r>
            <a:r>
              <a:rPr lang="zh-CN" altLang="en-US" dirty="0"/>
              <a:t>（</a:t>
            </a:r>
            <a:r>
              <a:rPr lang="en-US" altLang="zh-CN" dirty="0"/>
              <a:t>Physical  Frame Number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所以虚拟地址转成物理地址只需要找到</a:t>
            </a:r>
            <a:r>
              <a:rPr lang="en-US" altLang="zh-CN" dirty="0"/>
              <a:t>VPN </a:t>
            </a:r>
            <a:r>
              <a:rPr lang="zh-CN" altLang="en-US" dirty="0"/>
              <a:t>对应</a:t>
            </a:r>
            <a:r>
              <a:rPr lang="en-US" altLang="zh-CN" dirty="0"/>
              <a:t>PFN</a:t>
            </a:r>
            <a:r>
              <a:rPr lang="zh-CN" altLang="en-US" dirty="0"/>
              <a:t>即可。所以需要一个表格记录对应的</a:t>
            </a:r>
            <a:r>
              <a:rPr lang="en-US" altLang="zh-CN" dirty="0"/>
              <a:t>VPN</a:t>
            </a:r>
            <a:r>
              <a:rPr lang="zh-CN" altLang="en-US" dirty="0"/>
              <a:t>到</a:t>
            </a:r>
            <a:r>
              <a:rPr lang="en-US" altLang="zh-CN" dirty="0"/>
              <a:t>PFN</a:t>
            </a:r>
            <a:r>
              <a:rPr lang="zh-CN" altLang="en-US" dirty="0"/>
              <a:t>的映射。</a:t>
            </a:r>
            <a:endParaRPr lang="en-US" altLang="zh-CN" dirty="0"/>
          </a:p>
          <a:p>
            <a:r>
              <a:rPr lang="zh-CN" altLang="en-US" dirty="0"/>
              <a:t>如果程序使用很大的内存，那么同样需要很大页表。为了解决这问题所以一般会采用多级页表。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027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如图所示讲页表分成多级，而且这些页表可以放在不连续的物理内存空间中。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70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这是一个实际的两级页表结构， 第一级页表存放第二级页表的首地址。</a:t>
            </a:r>
            <a:endParaRPr lang="en-US" altLang="zh-CN" dirty="0"/>
          </a:p>
          <a:p>
            <a:r>
              <a:rPr lang="zh-CN" altLang="en-US" dirty="0"/>
              <a:t>通过两级页表最终可以定位到实际的物理地址。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26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如果说每次虚拟地址转成物理地址需要访问两级页表，而且页表保存在</a:t>
            </a:r>
            <a:r>
              <a:rPr lang="en-US" altLang="zh-CN" dirty="0" err="1"/>
              <a:t>ddr</a:t>
            </a:r>
            <a:r>
              <a:rPr lang="zh-CN" altLang="en-US" dirty="0"/>
              <a:t>中。那么处理器在处理虚拟地址的时候会严重影响性能。</a:t>
            </a:r>
            <a:endParaRPr lang="en-US" altLang="zh-CN" dirty="0"/>
          </a:p>
          <a:p>
            <a:r>
              <a:rPr lang="zh-CN" altLang="en-US" dirty="0"/>
              <a:t>因此可以采用</a:t>
            </a:r>
            <a:r>
              <a:rPr lang="en-US" altLang="zh-CN" dirty="0"/>
              <a:t>cache</a:t>
            </a:r>
            <a:r>
              <a:rPr lang="zh-CN" altLang="en-US" dirty="0"/>
              <a:t>的技术 把页表缓存起来。我们一般称作这个缓存单元</a:t>
            </a:r>
            <a:r>
              <a:rPr lang="en-US" altLang="zh-CN" dirty="0"/>
              <a:t>TLB</a:t>
            </a:r>
            <a:r>
              <a:rPr lang="zh-CN" altLang="en-US" dirty="0"/>
              <a:t>（</a:t>
            </a:r>
            <a:r>
              <a:rPr lang="en-US" altLang="zh-CN" dirty="0"/>
              <a:t>translation look-aside buffer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VPN </a:t>
            </a:r>
            <a:r>
              <a:rPr lang="zh-CN" altLang="en-US" dirty="0"/>
              <a:t>对应的</a:t>
            </a:r>
            <a:r>
              <a:rPr lang="en-US" altLang="zh-CN" dirty="0"/>
              <a:t>PFN </a:t>
            </a:r>
            <a:r>
              <a:rPr lang="zh-CN" altLang="en-US" dirty="0"/>
              <a:t>没有任何规律，所以</a:t>
            </a:r>
            <a:r>
              <a:rPr lang="en-US" altLang="zh-CN" dirty="0"/>
              <a:t>TLB </a:t>
            </a:r>
            <a:r>
              <a:rPr lang="zh-CN" altLang="en-US" dirty="0"/>
              <a:t>一般采用全相连。相对来说他比较小。</a:t>
            </a:r>
            <a:endParaRPr lang="en-US" altLang="zh-CN" dirty="0"/>
          </a:p>
          <a:p>
            <a:r>
              <a:rPr lang="zh-CN" altLang="en-US" dirty="0"/>
              <a:t>物理地址映射到虚拟地址的时候一般会加上权限限制 </a:t>
            </a:r>
            <a:r>
              <a:rPr lang="en-US" altLang="zh-CN" dirty="0"/>
              <a:t>AP </a:t>
            </a:r>
            <a:r>
              <a:rPr lang="zh-CN" altLang="en-US" dirty="0"/>
              <a:t>和</a:t>
            </a:r>
            <a:r>
              <a:rPr lang="en-US" altLang="zh-CN" dirty="0"/>
              <a:t>Use</a:t>
            </a:r>
            <a:r>
              <a:rPr lang="zh-CN" altLang="en-US" dirty="0"/>
              <a:t>这两个字段来控制这段虚拟地址的读写执行权限。例如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里面的读写权限。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0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当引入虚拟地址之后 </a:t>
            </a:r>
            <a:r>
              <a:rPr lang="en-US" altLang="zh-CN" dirty="0"/>
              <a:t>cache </a:t>
            </a:r>
            <a:r>
              <a:rPr lang="zh-CN" altLang="en-US" dirty="0"/>
              <a:t>也会分为 物理</a:t>
            </a:r>
            <a:r>
              <a:rPr lang="en-US" altLang="zh-CN" dirty="0"/>
              <a:t>cache</a:t>
            </a:r>
            <a:r>
              <a:rPr lang="zh-CN" altLang="en-US" dirty="0"/>
              <a:t>和 虚拟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他们的差别在于 物理</a:t>
            </a:r>
            <a:r>
              <a:rPr lang="en-US" altLang="zh-CN" dirty="0"/>
              <a:t>cache </a:t>
            </a:r>
            <a:r>
              <a:rPr lang="zh-CN" altLang="en-US" dirty="0"/>
              <a:t>使用物理地址作为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，也就是访问</a:t>
            </a:r>
            <a:r>
              <a:rPr lang="en-US" altLang="zh-CN" dirty="0"/>
              <a:t>cache</a:t>
            </a:r>
            <a:r>
              <a:rPr lang="zh-CN" altLang="en-US" dirty="0"/>
              <a:t>之前需要把虚拟地址转成物理地址，例如</a:t>
            </a:r>
            <a:r>
              <a:rPr lang="en-US" altLang="zh-CN" dirty="0"/>
              <a:t>arm</a:t>
            </a:r>
            <a:r>
              <a:rPr lang="zh-CN" altLang="en-US" dirty="0"/>
              <a:t>的 </a:t>
            </a:r>
            <a:r>
              <a:rPr lang="en-US" altLang="zh-CN" dirty="0"/>
              <a:t>A53</a:t>
            </a:r>
          </a:p>
          <a:p>
            <a:r>
              <a:rPr lang="zh-CN" altLang="en-US" dirty="0"/>
              <a:t>虚拟</a:t>
            </a:r>
            <a:r>
              <a:rPr lang="en-US" altLang="zh-CN" dirty="0"/>
              <a:t>cache </a:t>
            </a:r>
            <a:r>
              <a:rPr lang="zh-CN" altLang="en-US" dirty="0"/>
              <a:t>使用虚拟地址作为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。相对物理</a:t>
            </a:r>
            <a:r>
              <a:rPr lang="en-US" altLang="zh-CN" dirty="0"/>
              <a:t>cache </a:t>
            </a:r>
            <a:r>
              <a:rPr lang="zh-CN" altLang="en-US" dirty="0"/>
              <a:t>他少了地址转换。例如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A55</a:t>
            </a:r>
          </a:p>
          <a:p>
            <a:endParaRPr lang="en-US" altLang="zh-CN" dirty="0"/>
          </a:p>
          <a:p>
            <a:r>
              <a:rPr lang="zh-CN" altLang="en-US" dirty="0"/>
              <a:t>相对来说使用虚拟地址的</a:t>
            </a:r>
            <a:r>
              <a:rPr lang="en-US" altLang="zh-CN" dirty="0"/>
              <a:t>Cache</a:t>
            </a:r>
            <a:r>
              <a:rPr lang="zh-CN" altLang="en-US" dirty="0"/>
              <a:t>，会引入很多的问题，例如两个不同的虚拟地址对应相同的物理地址， 那么数据一致性如何保证， </a:t>
            </a:r>
            <a:br>
              <a:rPr lang="en-US" altLang="zh-CN" dirty="0"/>
            </a:br>
            <a:r>
              <a:rPr lang="zh-CN" altLang="en-US" dirty="0"/>
              <a:t>实际的设计中 </a:t>
            </a:r>
            <a:r>
              <a:rPr lang="en-US" altLang="zh-CN" dirty="0"/>
              <a:t>L1 </a:t>
            </a:r>
            <a:r>
              <a:rPr lang="zh-CN" altLang="en-US" dirty="0"/>
              <a:t>一般采用虚拟</a:t>
            </a:r>
            <a:r>
              <a:rPr lang="en-US" altLang="zh-CN" dirty="0"/>
              <a:t>Cache  L2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L2</a:t>
            </a:r>
            <a:r>
              <a:rPr lang="zh-CN" altLang="en-US" dirty="0"/>
              <a:t>中额外保存了物理地址对用的虚拟地址， 通过</a:t>
            </a:r>
            <a:r>
              <a:rPr lang="en-US" altLang="zh-CN" dirty="0"/>
              <a:t>L2 </a:t>
            </a:r>
            <a:r>
              <a:rPr lang="zh-CN" altLang="en-US" dirty="0"/>
              <a:t>来保证</a:t>
            </a:r>
            <a:r>
              <a:rPr lang="en-US" altLang="zh-CN" dirty="0"/>
              <a:t>L1 </a:t>
            </a:r>
            <a:r>
              <a:rPr lang="zh-CN" altLang="en-US" dirty="0"/>
              <a:t>中的数据一致性。</a:t>
            </a:r>
            <a:endParaRPr lang="en-US" altLang="zh-CN" dirty="0"/>
          </a:p>
          <a:p>
            <a:r>
              <a:rPr lang="zh-CN" altLang="en-US" dirty="0"/>
              <a:t>详细逻辑过于复杂不在这里展开介绍。</a:t>
            </a:r>
            <a:endParaRPr lang="en-US" altLang="zh-CN" dirty="0"/>
          </a:p>
          <a:p>
            <a:r>
              <a:rPr lang="zh-CN" altLang="en-US" dirty="0"/>
              <a:t>虽然虚拟</a:t>
            </a:r>
            <a:r>
              <a:rPr lang="en-US" altLang="zh-CN" dirty="0"/>
              <a:t>Cache</a:t>
            </a:r>
            <a:r>
              <a:rPr lang="zh-CN" altLang="en-US" dirty="0"/>
              <a:t>引入了很多问题，但是能整体提高</a:t>
            </a:r>
            <a:r>
              <a:rPr lang="en-US" altLang="zh-CN" dirty="0"/>
              <a:t>CPU</a:t>
            </a:r>
            <a:r>
              <a:rPr lang="zh-CN" altLang="en-US" dirty="0"/>
              <a:t>的性能， 所以</a:t>
            </a:r>
            <a:r>
              <a:rPr lang="en-US" altLang="zh-CN" dirty="0"/>
              <a:t>CPU L1  </a:t>
            </a:r>
            <a:r>
              <a:rPr lang="zh-CN" altLang="en-US" dirty="0"/>
              <a:t>会采用虚拟</a:t>
            </a:r>
            <a:r>
              <a:rPr lang="en-US" altLang="zh-CN" dirty="0"/>
              <a:t>Cache  L2L3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58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那我们先来看下 </a:t>
            </a:r>
            <a:r>
              <a:rPr lang="en-US" altLang="zh-CN" dirty="0"/>
              <a:t>dynamic ram  </a:t>
            </a:r>
            <a:r>
              <a:rPr lang="zh-CN" altLang="en-US" dirty="0"/>
              <a:t>简称 </a:t>
            </a:r>
            <a:r>
              <a:rPr lang="en-US" altLang="zh-CN" dirty="0"/>
              <a:t>dram</a:t>
            </a:r>
          </a:p>
          <a:p>
            <a:r>
              <a:rPr lang="zh-CN" altLang="en-US" dirty="0"/>
              <a:t>一个  </a:t>
            </a:r>
            <a:r>
              <a:rPr lang="en-US" altLang="zh-CN" dirty="0"/>
              <a:t>DRAM  cell </a:t>
            </a:r>
            <a:r>
              <a:rPr lang="zh-CN" altLang="en-US" dirty="0"/>
              <a:t>由一个 电容和一个</a:t>
            </a:r>
            <a:r>
              <a:rPr lang="en-US" altLang="zh-CN" dirty="0" err="1"/>
              <a:t>mos</a:t>
            </a:r>
            <a:r>
              <a:rPr lang="zh-CN" altLang="en-US" dirty="0"/>
              <a:t>管组成，工作频率在</a:t>
            </a:r>
            <a:r>
              <a:rPr lang="en-US" altLang="zh-CN" dirty="0"/>
              <a:t>200M</a:t>
            </a:r>
            <a:r>
              <a:rPr lang="zh-CN" altLang="en-US" dirty="0"/>
              <a:t>左右，优势功耗低，成本低，缺点主频低读写速度慢。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9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为了解决相同虚拟地址的问题，引入了</a:t>
            </a:r>
            <a:r>
              <a:rPr lang="en-US" altLang="zh-CN" dirty="0"/>
              <a:t>ASID</a:t>
            </a:r>
            <a:r>
              <a:rPr lang="zh-CN" altLang="en-US" dirty="0"/>
              <a:t> 也可以认为是</a:t>
            </a:r>
            <a:r>
              <a:rPr lang="en-US" altLang="zh-CN" dirty="0"/>
              <a:t>PID</a:t>
            </a:r>
            <a:r>
              <a:rPr lang="zh-CN" altLang="en-US" dirty="0"/>
              <a:t>， 我们一般规定一个进程内使用相同的页表，因此可以通过</a:t>
            </a:r>
            <a:r>
              <a:rPr lang="en-US" altLang="zh-CN" dirty="0"/>
              <a:t>ASID </a:t>
            </a:r>
            <a:r>
              <a:rPr lang="zh-CN" altLang="en-US" dirty="0"/>
              <a:t>或</a:t>
            </a:r>
            <a:r>
              <a:rPr lang="en-US" altLang="zh-CN" dirty="0"/>
              <a:t>PID</a:t>
            </a:r>
            <a:r>
              <a:rPr lang="zh-CN" altLang="en-US" dirty="0"/>
              <a:t>来区分虚拟地址的对应的物理地址。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9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582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那我们再来看下</a:t>
            </a:r>
            <a:r>
              <a:rPr lang="en-US" altLang="zh-CN" dirty="0"/>
              <a:t> static ram  </a:t>
            </a:r>
            <a:r>
              <a:rPr lang="zh-CN" altLang="en-US" dirty="0"/>
              <a:t>简称 </a:t>
            </a:r>
            <a:r>
              <a:rPr lang="en-US" altLang="zh-CN" dirty="0"/>
              <a:t>SRAM</a:t>
            </a:r>
            <a:br>
              <a:rPr lang="en-US" altLang="zh-CN" dirty="0"/>
            </a:br>
            <a:r>
              <a:rPr lang="zh-CN" altLang="en-US" dirty="0"/>
              <a:t>一个</a:t>
            </a:r>
            <a:r>
              <a:rPr lang="en-US" altLang="zh-CN" dirty="0"/>
              <a:t>SRAM </a:t>
            </a:r>
            <a:r>
              <a:rPr lang="zh-CN" altLang="en-US" dirty="0"/>
              <a:t>由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 err="1"/>
              <a:t>mos</a:t>
            </a:r>
            <a:r>
              <a:rPr lang="zh-CN" altLang="en-US" dirty="0"/>
              <a:t>管组成，或者认为是两个非门和两个</a:t>
            </a:r>
            <a:r>
              <a:rPr lang="en-US" altLang="zh-CN" dirty="0" err="1"/>
              <a:t>mos</a:t>
            </a:r>
            <a:r>
              <a:rPr lang="zh-CN" altLang="en-US" dirty="0"/>
              <a:t>管组成。</a:t>
            </a:r>
            <a:endParaRPr lang="en-US" altLang="zh-CN" dirty="0"/>
          </a:p>
          <a:p>
            <a:r>
              <a:rPr lang="zh-CN" altLang="en-US" dirty="0"/>
              <a:t>优点：主频高，和可以</a:t>
            </a:r>
            <a:r>
              <a:rPr lang="en-US" altLang="zh-CN" dirty="0"/>
              <a:t>CPU</a:t>
            </a:r>
            <a:r>
              <a:rPr lang="zh-CN" altLang="en-US" dirty="0"/>
              <a:t>主频一样，缺点成本高，功耗大。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5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实际产品中，内存条一般采用</a:t>
            </a:r>
            <a:r>
              <a:rPr lang="en-US" altLang="zh-CN" dirty="0"/>
              <a:t>DRAM </a:t>
            </a:r>
            <a:r>
              <a:rPr lang="zh-CN" altLang="en-US" dirty="0"/>
              <a:t>结构，容量大，功耗低，价格便。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寄存器一般采用</a:t>
            </a:r>
            <a:r>
              <a:rPr lang="en-US" altLang="zh-CN" dirty="0"/>
              <a:t>SRAM</a:t>
            </a:r>
            <a:r>
              <a:rPr lang="zh-CN" altLang="en-US" dirty="0"/>
              <a:t>结构， 速度快。</a:t>
            </a:r>
            <a:endParaRPr lang="en-US" altLang="zh-CN" dirty="0"/>
          </a:p>
          <a:p>
            <a:r>
              <a:rPr lang="zh-CN" altLang="en-US" dirty="0"/>
              <a:t>考虑成本 还有功耗，所以实际场景中</a:t>
            </a:r>
            <a:r>
              <a:rPr lang="en-US" altLang="zh-CN" dirty="0"/>
              <a:t>DRAM </a:t>
            </a:r>
            <a:r>
              <a:rPr lang="zh-CN" altLang="en-US" dirty="0"/>
              <a:t>和 </a:t>
            </a:r>
            <a:r>
              <a:rPr lang="en-US" altLang="zh-CN" dirty="0"/>
              <a:t>SRAM </a:t>
            </a:r>
            <a:r>
              <a:rPr lang="zh-CN" altLang="en-US" dirty="0"/>
              <a:t>会配合起来使用。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282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之前介绍了两种存储结构以及他们的优缺点，</a:t>
            </a:r>
            <a:endParaRPr lang="en-US" altLang="zh-CN" dirty="0"/>
          </a:p>
          <a:p>
            <a:r>
              <a:rPr lang="zh-CN" altLang="en-US" dirty="0"/>
              <a:t>下面通过一个简单的例子给大家介绍下，</a:t>
            </a:r>
            <a:r>
              <a:rPr lang="en-US" altLang="zh-CN" dirty="0"/>
              <a:t>cache</a:t>
            </a:r>
            <a:r>
              <a:rPr lang="zh-CN" altLang="en-US" dirty="0"/>
              <a:t>的由来。</a:t>
            </a:r>
            <a:endParaRPr lang="en-US" altLang="zh-CN" dirty="0"/>
          </a:p>
          <a:p>
            <a:r>
              <a:rPr lang="en-US" altLang="zh-CN" dirty="0"/>
              <a:t>DRAM </a:t>
            </a:r>
            <a:r>
              <a:rPr lang="zh-CN" altLang="en-US" dirty="0"/>
              <a:t>可以看成是远处的书架。 桌子可以看成是寄存器。书本看成是实际的数据。</a:t>
            </a:r>
            <a:endParaRPr lang="en-US" altLang="zh-CN" dirty="0"/>
          </a:p>
          <a:p>
            <a:r>
              <a:rPr lang="zh-CN" altLang="en-US" dirty="0"/>
              <a:t>当我们写论文的时候需要参考很多资料，所以我们需要去书架上找书。</a:t>
            </a:r>
            <a:endParaRPr lang="en-US" altLang="zh-CN" dirty="0"/>
          </a:p>
          <a:p>
            <a:r>
              <a:rPr lang="zh-CN" altLang="en-US" dirty="0"/>
              <a:t>一种情况是我看一本就去书架上拿一本，看完直接放回书架。 这种情况下大部分时间都耗费在去书架取书，和换书的路上。</a:t>
            </a:r>
            <a:endParaRPr lang="en-US" altLang="zh-CN" dirty="0"/>
          </a:p>
          <a:p>
            <a:r>
              <a:rPr lang="zh-CN" altLang="en-US" dirty="0"/>
              <a:t>类比于，芯片中直接去</a:t>
            </a:r>
            <a:r>
              <a:rPr lang="en-US" altLang="zh-CN" dirty="0"/>
              <a:t>CPU</a:t>
            </a:r>
            <a:r>
              <a:rPr lang="zh-CN" altLang="en-US" dirty="0"/>
              <a:t>去</a:t>
            </a:r>
            <a:r>
              <a:rPr lang="en-US" altLang="zh-CN" dirty="0"/>
              <a:t>Dram</a:t>
            </a:r>
            <a:r>
              <a:rPr lang="zh-CN" altLang="en-US" dirty="0"/>
              <a:t>里取数据，计算，保存 绝大部分时间都在消耗在</a:t>
            </a:r>
            <a:r>
              <a:rPr lang="en-US" altLang="zh-CN" dirty="0"/>
              <a:t>dram</a:t>
            </a:r>
            <a:r>
              <a:rPr lang="zh-CN" altLang="en-US" dirty="0"/>
              <a:t>上了，因为</a:t>
            </a:r>
            <a:r>
              <a:rPr lang="en-US" altLang="zh-CN" dirty="0"/>
              <a:t>CPU</a:t>
            </a:r>
            <a:r>
              <a:rPr lang="zh-CN" altLang="en-US" dirty="0"/>
              <a:t>运算快。</a:t>
            </a:r>
            <a:endParaRPr lang="en-US" altLang="zh-CN" dirty="0"/>
          </a:p>
          <a:p>
            <a:r>
              <a:rPr lang="zh-CN" altLang="en-US" dirty="0"/>
              <a:t>正常情况下， 我们会去书架上找一系相关的书，放到自己的卓子上，我们看的时候基本会去翻桌子上的书，当桌子上的书翻完，会再去换一批。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类比于，芯片中我们先把一部分数据加载到 </a:t>
            </a:r>
            <a:r>
              <a:rPr lang="en-US" altLang="zh-CN" dirty="0"/>
              <a:t>cache</a:t>
            </a:r>
            <a:r>
              <a:rPr lang="zh-CN" altLang="en-US" dirty="0"/>
              <a:t>里 ，这里的</a:t>
            </a:r>
            <a:r>
              <a:rPr lang="en-US" altLang="zh-CN" dirty="0"/>
              <a:t>cache </a:t>
            </a:r>
            <a:r>
              <a:rPr lang="zh-CN" altLang="en-US" dirty="0"/>
              <a:t>采用</a:t>
            </a:r>
            <a:r>
              <a:rPr lang="en-US" altLang="zh-CN" dirty="0" err="1"/>
              <a:t>sram</a:t>
            </a:r>
            <a:r>
              <a:rPr lang="zh-CN" altLang="en-US" dirty="0"/>
              <a:t>的结构，容量小但是速度快。</a:t>
            </a:r>
            <a:r>
              <a:rPr lang="en-US" altLang="zh-CN" dirty="0"/>
              <a:t>CPU</a:t>
            </a:r>
            <a:r>
              <a:rPr lang="zh-CN" altLang="en-US" dirty="0"/>
              <a:t> 在</a:t>
            </a:r>
            <a:r>
              <a:rPr lang="en-US" altLang="zh-CN" dirty="0" err="1"/>
              <a:t>sram</a:t>
            </a:r>
            <a:r>
              <a:rPr lang="zh-CN" altLang="en-US" dirty="0"/>
              <a:t>里完成一系列计算操作，最后写到</a:t>
            </a:r>
            <a:r>
              <a:rPr lang="en-US" altLang="zh-CN" dirty="0"/>
              <a:t>dram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在举个一个简单的例子： 我们的计算是</a:t>
            </a:r>
            <a:r>
              <a:rPr lang="en-US" altLang="zh-CN" dirty="0"/>
              <a:t>conv  </a:t>
            </a:r>
            <a:r>
              <a:rPr lang="en-US" altLang="zh-CN" dirty="0" err="1"/>
              <a:t>relu</a:t>
            </a:r>
            <a:r>
              <a:rPr lang="en-US" altLang="zh-CN" dirty="0"/>
              <a:t> conv  </a:t>
            </a:r>
            <a:r>
              <a:rPr lang="en-US" altLang="zh-CN" dirty="0" err="1"/>
              <a:t>relu</a:t>
            </a:r>
            <a:r>
              <a:rPr lang="zh-CN" altLang="en-US" dirty="0"/>
              <a:t>，先把</a:t>
            </a:r>
            <a:r>
              <a:rPr lang="en-US" altLang="zh-CN" dirty="0"/>
              <a:t>conv</a:t>
            </a:r>
            <a:r>
              <a:rPr lang="zh-CN" altLang="en-US" dirty="0"/>
              <a:t>的权重放到</a:t>
            </a:r>
            <a:r>
              <a:rPr lang="en-US" altLang="zh-CN" dirty="0"/>
              <a:t>cache  </a:t>
            </a:r>
            <a:r>
              <a:rPr lang="zh-CN" altLang="en-US" dirty="0"/>
              <a:t>再把输入数据放到</a:t>
            </a:r>
            <a:r>
              <a:rPr lang="en-US" altLang="zh-CN" dirty="0"/>
              <a:t>cache</a:t>
            </a:r>
            <a:r>
              <a:rPr lang="zh-CN" altLang="en-US" dirty="0"/>
              <a:t>里，然后</a:t>
            </a:r>
            <a:r>
              <a:rPr lang="en-US" altLang="zh-CN" dirty="0" err="1"/>
              <a:t>cpu</a:t>
            </a:r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中完成 一系列计算，最后把结果写到</a:t>
            </a:r>
            <a:r>
              <a:rPr lang="en-US" altLang="zh-CN" dirty="0"/>
              <a:t>dram</a:t>
            </a:r>
            <a:r>
              <a:rPr lang="zh-CN" altLang="en-US" dirty="0"/>
              <a:t>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154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以</a:t>
            </a:r>
            <a:r>
              <a:rPr lang="en-US" altLang="zh-CN" dirty="0"/>
              <a:t>4bit</a:t>
            </a:r>
            <a:r>
              <a:rPr lang="zh-CN" altLang="en-US" dirty="0"/>
              <a:t>位地址举例子。假设缓存大小为</a:t>
            </a:r>
            <a:r>
              <a:rPr lang="en-US" altLang="zh-CN" dirty="0"/>
              <a:t>4</a:t>
            </a:r>
            <a:r>
              <a:rPr lang="zh-CN" altLang="en-US" dirty="0"/>
              <a:t>。 考虑到空间特征，很容易想到用低</a:t>
            </a:r>
            <a:r>
              <a:rPr lang="en-US" altLang="zh-CN" dirty="0"/>
              <a:t>2bit</a:t>
            </a:r>
            <a:r>
              <a:rPr lang="zh-CN" altLang="en-US" dirty="0"/>
              <a:t>作为</a:t>
            </a:r>
            <a:r>
              <a:rPr lang="en-US" altLang="zh-CN" dirty="0"/>
              <a:t>index</a:t>
            </a:r>
            <a:r>
              <a:rPr lang="zh-CN" altLang="en-US" dirty="0"/>
              <a:t>， 去</a:t>
            </a:r>
            <a:r>
              <a:rPr lang="en-US" altLang="zh-CN" dirty="0"/>
              <a:t>cache</a:t>
            </a:r>
            <a:r>
              <a:rPr lang="zh-CN" altLang="en-US" dirty="0"/>
              <a:t>里寻找。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存放高位地址值。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通过对比</a:t>
            </a: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和 原来地址的高 </a:t>
            </a:r>
            <a:r>
              <a:rPr lang="en-US" altLang="zh-CN" dirty="0"/>
              <a:t>2bit</a:t>
            </a:r>
            <a:r>
              <a:rPr lang="zh-CN" altLang="en-US" dirty="0"/>
              <a:t>来判定是否存在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例如 地址</a:t>
            </a:r>
            <a:r>
              <a:rPr lang="en-US" altLang="zh-CN" dirty="0"/>
              <a:t>12</a:t>
            </a:r>
            <a:r>
              <a:rPr lang="zh-CN" altLang="en-US" dirty="0"/>
              <a:t>， 那么可以知道</a:t>
            </a:r>
            <a:r>
              <a:rPr lang="en-US" altLang="zh-CN" dirty="0"/>
              <a:t>cache</a:t>
            </a:r>
            <a:r>
              <a:rPr lang="zh-CN" altLang="en-US" dirty="0"/>
              <a:t>的索引是</a:t>
            </a:r>
            <a:r>
              <a:rPr lang="en-US" altLang="zh-CN" dirty="0"/>
              <a:t>2</a:t>
            </a:r>
            <a:r>
              <a:rPr lang="zh-CN" altLang="en-US" dirty="0"/>
              <a:t>，通过比对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</a:t>
            </a:r>
            <a:r>
              <a:rPr lang="zh-CN" altLang="en-US" dirty="0"/>
              <a:t>的值</a:t>
            </a:r>
            <a:r>
              <a:rPr lang="en-US" altLang="zh-CN" dirty="0"/>
              <a:t>1 </a:t>
            </a:r>
            <a:r>
              <a:rPr lang="zh-CN" altLang="en-US" dirty="0"/>
              <a:t>和地址</a:t>
            </a:r>
            <a:r>
              <a:rPr lang="en-US" altLang="zh-CN" dirty="0"/>
              <a:t>12</a:t>
            </a:r>
            <a:r>
              <a:rPr lang="zh-CN" altLang="en-US" dirty="0"/>
              <a:t>的高</a:t>
            </a:r>
            <a:r>
              <a:rPr lang="en-US" altLang="zh-CN" dirty="0"/>
              <a:t>2bit</a:t>
            </a:r>
            <a:r>
              <a:rPr lang="zh-CN" altLang="en-US" dirty="0"/>
              <a:t>，发现相同。因此可以确定地址</a:t>
            </a:r>
            <a:r>
              <a:rPr lang="en-US" altLang="zh-CN" dirty="0"/>
              <a:t>12</a:t>
            </a:r>
            <a:r>
              <a:rPr lang="zh-CN" altLang="en-US" dirty="0"/>
              <a:t>的数据存在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相反 地址</a:t>
            </a:r>
            <a:r>
              <a:rPr lang="en-US" altLang="zh-CN" dirty="0"/>
              <a:t>20</a:t>
            </a:r>
            <a:r>
              <a:rPr lang="zh-CN" altLang="en-US" dirty="0"/>
              <a:t>， 通过索引</a:t>
            </a:r>
            <a:r>
              <a:rPr lang="en-US" altLang="zh-CN" dirty="0"/>
              <a:t>0 </a:t>
            </a:r>
            <a:r>
              <a:rPr lang="zh-CN" altLang="en-US" dirty="0"/>
              <a:t>定位到</a:t>
            </a:r>
            <a:r>
              <a:rPr lang="en-US" altLang="zh-CN" dirty="0"/>
              <a:t>cache</a:t>
            </a:r>
            <a:r>
              <a:rPr lang="zh-CN" altLang="en-US" dirty="0"/>
              <a:t>这一行中</a:t>
            </a:r>
            <a:r>
              <a:rPr lang="en-US" altLang="zh-CN" dirty="0"/>
              <a:t>tag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，发现不相符，即</a:t>
            </a:r>
            <a:r>
              <a:rPr lang="en-US" altLang="zh-CN" dirty="0"/>
              <a:t>20</a:t>
            </a:r>
            <a:r>
              <a:rPr lang="zh-CN" altLang="en-US" dirty="0"/>
              <a:t>地址的数据没有在</a:t>
            </a:r>
            <a:r>
              <a:rPr lang="en-US" altLang="zh-CN" dirty="0"/>
              <a:t>cache</a:t>
            </a:r>
            <a:r>
              <a:rPr lang="zh-CN" altLang="en-US" dirty="0"/>
              <a:t>中缓存。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36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现在我们来看下实际</a:t>
            </a:r>
            <a:r>
              <a:rPr lang="en-US" altLang="zh-CN" dirty="0"/>
              <a:t>CPU</a:t>
            </a:r>
            <a:r>
              <a:rPr lang="zh-CN" altLang="en-US" dirty="0"/>
              <a:t>中的</a:t>
            </a:r>
            <a:r>
              <a:rPr lang="en-US" altLang="zh-CN" dirty="0"/>
              <a:t>cache </a:t>
            </a:r>
            <a:r>
              <a:rPr lang="zh-CN" altLang="en-US" dirty="0"/>
              <a:t>结构，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图中展示的就是基本的</a:t>
            </a:r>
            <a:r>
              <a:rPr lang="en-US" altLang="zh-CN" dirty="0"/>
              <a:t>cache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地址被分成了三部分 </a:t>
            </a:r>
            <a:r>
              <a:rPr lang="en-US" altLang="zh-CN" dirty="0"/>
              <a:t>tag </a:t>
            </a:r>
            <a:r>
              <a:rPr lang="zh-CN" altLang="en-US" dirty="0"/>
              <a:t>，</a:t>
            </a:r>
            <a:r>
              <a:rPr lang="en-US" altLang="zh-CN" dirty="0"/>
              <a:t>index</a:t>
            </a:r>
            <a:r>
              <a:rPr lang="zh-CN" altLang="en-US" dirty="0"/>
              <a:t>， </a:t>
            </a:r>
            <a:r>
              <a:rPr lang="en-US" altLang="zh-CN" dirty="0"/>
              <a:t>block 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Index  </a:t>
            </a:r>
            <a:r>
              <a:rPr lang="zh-CN" altLang="en-US" dirty="0"/>
              <a:t>用来表示</a:t>
            </a:r>
            <a:r>
              <a:rPr lang="en-US" altLang="zh-CN" dirty="0"/>
              <a:t>cache</a:t>
            </a:r>
            <a:r>
              <a:rPr lang="zh-CN" altLang="en-US" dirty="0"/>
              <a:t>索引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Tag </a:t>
            </a:r>
            <a:r>
              <a:rPr lang="zh-CN" altLang="en-US" dirty="0"/>
              <a:t>同样也是存放高位地址，用来判定是否命中。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但是多出来一个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r>
              <a:rPr lang="en-US" altLang="zh-CN" dirty="0"/>
              <a:t>Offset</a:t>
            </a:r>
            <a:r>
              <a:rPr lang="zh-CN" altLang="en-US" dirty="0"/>
              <a:t>能表示大小 </a:t>
            </a:r>
            <a:r>
              <a:rPr lang="en-US" altLang="zh-CN" dirty="0"/>
              <a:t>cache line </a:t>
            </a:r>
            <a:r>
              <a:rPr lang="zh-CN" altLang="en-US" dirty="0"/>
              <a:t>大小。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line</a:t>
            </a:r>
            <a:r>
              <a:rPr lang="zh-CN" altLang="en-US" dirty="0"/>
              <a:t>越大 相当于来同样容量的</a:t>
            </a:r>
            <a:r>
              <a:rPr lang="en-US" altLang="zh-CN" dirty="0"/>
              <a:t>cache</a:t>
            </a:r>
            <a:r>
              <a:rPr lang="zh-CN" altLang="en-US" dirty="0"/>
              <a:t>面积越， 但是</a:t>
            </a:r>
            <a:r>
              <a:rPr lang="en-US" altLang="zh-CN" dirty="0"/>
              <a:t>cache line</a:t>
            </a:r>
            <a:r>
              <a:rPr lang="zh-CN" altLang="en-US" dirty="0"/>
              <a:t>的位宽就变得很大。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各种因素的折中下</a:t>
            </a:r>
            <a:r>
              <a:rPr lang="en-US" altLang="zh-CN" dirty="0"/>
              <a:t>cache line </a:t>
            </a:r>
            <a:r>
              <a:rPr lang="zh-CN" altLang="en-US" dirty="0"/>
              <a:t>一般是</a:t>
            </a:r>
            <a:r>
              <a:rPr lang="en-US" altLang="zh-CN" dirty="0"/>
              <a:t>64byte </a:t>
            </a:r>
            <a:r>
              <a:rPr lang="zh-CN" altLang="en-US" dirty="0"/>
              <a:t>也就是</a:t>
            </a:r>
            <a:r>
              <a:rPr lang="en-US" altLang="zh-CN" dirty="0"/>
              <a:t>512bit</a:t>
            </a:r>
            <a:r>
              <a:rPr lang="zh-CN" altLang="en-US" dirty="0"/>
              <a:t>， </a:t>
            </a:r>
            <a:r>
              <a:rPr lang="en-US" altLang="zh-CN" dirty="0"/>
              <a:t>L2 </a:t>
            </a:r>
            <a:r>
              <a:rPr lang="zh-CN" altLang="en-US" dirty="0"/>
              <a:t>到</a:t>
            </a:r>
            <a:r>
              <a:rPr lang="en-US" altLang="zh-CN" dirty="0"/>
              <a:t>L1 </a:t>
            </a:r>
            <a:r>
              <a:rPr lang="zh-CN" altLang="en-US" dirty="0"/>
              <a:t>数据位宽</a:t>
            </a:r>
            <a:r>
              <a:rPr lang="en-US" altLang="zh-CN" dirty="0"/>
              <a:t>512bit</a:t>
            </a:r>
            <a:r>
              <a:rPr lang="zh-CN" altLang="en-US" dirty="0"/>
              <a:t>。一般</a:t>
            </a:r>
            <a:r>
              <a:rPr lang="en-US" altLang="zh-CN" dirty="0"/>
              <a:t>DDR BL</a:t>
            </a:r>
            <a:r>
              <a:rPr lang="zh-CN" altLang="en-US" dirty="0"/>
              <a:t>也会设置成</a:t>
            </a:r>
            <a:r>
              <a:rPr lang="en-US" altLang="zh-CN" dirty="0"/>
              <a:t>64byte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每一行的开头用一个</a:t>
            </a:r>
            <a:r>
              <a:rPr lang="en-US" altLang="zh-CN" dirty="0"/>
              <a:t>bit</a:t>
            </a:r>
            <a:r>
              <a:rPr lang="zh-CN" altLang="en-US" dirty="0"/>
              <a:t>表示这一行数据是否有效。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24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刚刚已经描述了</a:t>
            </a:r>
            <a:r>
              <a:rPr lang="en-US" altLang="zh-CN" dirty="0"/>
              <a:t>cache</a:t>
            </a:r>
            <a:r>
              <a:rPr lang="zh-CN" altLang="en-US" dirty="0"/>
              <a:t>的基本工作原理，那我们来看另外一种很常见的情况</a:t>
            </a:r>
            <a:endParaRPr lang="en-US" altLang="zh-CN" dirty="0"/>
          </a:p>
          <a:p>
            <a:r>
              <a:rPr lang="zh-CN" altLang="en-US" dirty="0"/>
              <a:t>还是以</a:t>
            </a:r>
            <a:r>
              <a:rPr lang="en-US" altLang="zh-CN" dirty="0"/>
              <a:t>4bit</a:t>
            </a:r>
            <a:r>
              <a:rPr lang="zh-CN" altLang="en-US" dirty="0"/>
              <a:t>地址作为例子</a:t>
            </a:r>
            <a:endParaRPr lang="en-US" altLang="zh-CN" dirty="0"/>
          </a:p>
          <a:p>
            <a:r>
              <a:rPr lang="zh-CN" altLang="en-US" dirty="0"/>
              <a:t>假设我们一次访问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</a:p>
          <a:p>
            <a:r>
              <a:rPr lang="zh-CN" altLang="en-US" dirty="0"/>
              <a:t>上电 </a:t>
            </a:r>
            <a:r>
              <a:rPr lang="en-US" altLang="zh-CN" dirty="0"/>
              <a:t>cache</a:t>
            </a:r>
            <a:r>
              <a:rPr lang="zh-CN" altLang="en-US" dirty="0"/>
              <a:t>里的数据都是无效，</a:t>
            </a:r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  <a:r>
              <a:rPr lang="zh-CN" altLang="en-US" dirty="0"/>
              <a:t>地址，未命中，然后访问下一级存储，并将</a:t>
            </a:r>
            <a:r>
              <a:rPr lang="en-US" altLang="zh-CN" dirty="0"/>
              <a:t>00 </a:t>
            </a:r>
            <a:r>
              <a:rPr lang="zh-CN" altLang="en-US" dirty="0"/>
              <a:t>地址的内容放到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  <a:r>
              <a:rPr lang="zh-CN" altLang="en-US" dirty="0"/>
              <a:t>地址，未命中， 同样也需要访问下一级存储， 并将</a:t>
            </a:r>
            <a:r>
              <a:rPr lang="en-US" altLang="zh-CN" dirty="0"/>
              <a:t>10</a:t>
            </a:r>
            <a:r>
              <a:rPr lang="zh-CN" altLang="en-US" dirty="0"/>
              <a:t>的地址放到</a:t>
            </a:r>
            <a:r>
              <a:rPr lang="en-US" altLang="zh-CN" dirty="0"/>
              <a:t>cache</a:t>
            </a:r>
            <a:r>
              <a:rPr lang="zh-CN" altLang="en-US" dirty="0"/>
              <a:t>里。 我们发现 </a:t>
            </a:r>
            <a:r>
              <a:rPr lang="en-US" altLang="zh-CN" dirty="0"/>
              <a:t>00 </a:t>
            </a:r>
            <a:r>
              <a:rPr lang="zh-CN" altLang="en-US" dirty="0"/>
              <a:t>地址和</a:t>
            </a:r>
            <a:r>
              <a:rPr lang="en-US" altLang="zh-CN" dirty="0"/>
              <a:t>10</a:t>
            </a:r>
            <a:r>
              <a:rPr lang="zh-CN" altLang="en-US" dirty="0"/>
              <a:t>地址其实映射到一个</a:t>
            </a:r>
            <a:r>
              <a:rPr lang="en-US" altLang="zh-CN" dirty="0"/>
              <a:t>cache line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访问</a:t>
            </a:r>
            <a:r>
              <a:rPr lang="en-US" altLang="zh-CN" dirty="0"/>
              <a:t>00 </a:t>
            </a:r>
            <a:r>
              <a:rPr lang="zh-CN" altLang="en-US" dirty="0"/>
              <a:t>地址，未命中，需要访问下一级存储。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 </a:t>
            </a:r>
            <a:r>
              <a:rPr lang="zh-CN" altLang="en-US" dirty="0"/>
              <a:t>地址， 未命中。</a:t>
            </a:r>
            <a:endParaRPr lang="en-US" altLang="zh-CN" dirty="0"/>
          </a:p>
          <a:p>
            <a:r>
              <a:rPr lang="zh-CN" altLang="en-US" dirty="0"/>
              <a:t>虽然有</a:t>
            </a:r>
            <a:r>
              <a:rPr lang="en-US" altLang="zh-CN" dirty="0"/>
              <a:t>cache</a:t>
            </a:r>
            <a:r>
              <a:rPr lang="zh-CN" altLang="en-US" dirty="0"/>
              <a:t>但是 每次都未命中。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6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F9E7A-B02F-6C40-84E0-7228AB15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9" y="2248245"/>
            <a:ext cx="9528019" cy="118075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9ED44-23D0-E64A-A698-909EF9D5B7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0" y="-50006"/>
            <a:ext cx="12382500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6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E35C-6AE0-4B4C-AE06-0D896564EEF5}"/>
              </a:ext>
            </a:extLst>
          </p:cNvPr>
          <p:cNvSpPr txBox="1">
            <a:spLocks/>
          </p:cNvSpPr>
          <p:nvPr userDrawn="1"/>
        </p:nvSpPr>
        <p:spPr>
          <a:xfrm>
            <a:off x="896212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3A7DC-8560-6E4F-8046-46A054666887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5A5BA7-4493-3E48-8555-9A03B7421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5A25A-2FFD-CB4B-A4A1-3A819C5D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30" y="5557837"/>
            <a:ext cx="4001770" cy="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司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4F44D0-4FD7-C445-B279-F801C03ED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4" y="0"/>
            <a:ext cx="7419975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E25E4A-B018-A042-ACC2-A8C44034A43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49363" y="14019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1699591-E566-494B-8540-7B56B07AA8A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049363" y="44753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A6A7DC-6E29-E740-B433-CBBDAABA21D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049363" y="2965870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C3D736A8-419B-2149-9AE3-DAD96378483D}"/>
              </a:ext>
            </a:extLst>
          </p:cNvPr>
          <p:cNvSpPr/>
          <p:nvPr userDrawn="1"/>
        </p:nvSpPr>
        <p:spPr>
          <a:xfrm>
            <a:off x="4282121" y="1995762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A208629-CD7E-834F-8C1A-E4F2992A695D}"/>
              </a:ext>
            </a:extLst>
          </p:cNvPr>
          <p:cNvSpPr/>
          <p:nvPr userDrawn="1"/>
        </p:nvSpPr>
        <p:spPr>
          <a:xfrm>
            <a:off x="4282121" y="3233626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34A5B289-F4E6-B740-8C2C-248C1E81F538}"/>
              </a:ext>
            </a:extLst>
          </p:cNvPr>
          <p:cNvSpPr/>
          <p:nvPr userDrawn="1"/>
        </p:nvSpPr>
        <p:spPr>
          <a:xfrm>
            <a:off x="4282121" y="4471491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4C797A5-8239-5B44-BBE5-CC7D5346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2792" y="2148252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FA1CF91-7FE2-CA49-A52A-56B4B7BC753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592792" y="33780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9495295-BC72-2149-AF09-7CBC91A1EFC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592792" y="45845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33D580-2366-5449-AABA-EEA34A351B85}"/>
              </a:ext>
            </a:extLst>
          </p:cNvPr>
          <p:cNvCxnSpPr/>
          <p:nvPr userDrawn="1"/>
        </p:nvCxnSpPr>
        <p:spPr>
          <a:xfrm>
            <a:off x="5592792" y="31242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9579C3F-FD98-4F44-AB42-5C43CE9F2B63}"/>
              </a:ext>
            </a:extLst>
          </p:cNvPr>
          <p:cNvCxnSpPr/>
          <p:nvPr userDrawn="1"/>
        </p:nvCxnSpPr>
        <p:spPr>
          <a:xfrm>
            <a:off x="5592792" y="43688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03F1E0-359C-454C-83B5-D0B3EEB03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8C635B-C8ED-B543-B4E6-6FCC153908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76000" y="1087180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434D6F0-C777-4341-900D-0C58FF3552CA}"/>
              </a:ext>
            </a:extLst>
          </p:cNvPr>
          <p:cNvCxnSpPr>
            <a:cxnSpLocks/>
          </p:cNvCxnSpPr>
          <p:nvPr userDrawn="1"/>
        </p:nvCxnSpPr>
        <p:spPr>
          <a:xfrm>
            <a:off x="702246" y="1726035"/>
            <a:ext cx="1764507" cy="0"/>
          </a:xfrm>
          <a:prstGeom prst="line">
            <a:avLst/>
          </a:prstGeom>
          <a:ln w="19050">
            <a:solidFill>
              <a:srgbClr val="3266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C24EEF-C0B9-CD41-B53F-54A5F1A9EDB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6000" y="1778297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07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39" y="387131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65" y="1279768"/>
            <a:ext cx="8477309" cy="927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58628" y="6383914"/>
            <a:ext cx="2743200" cy="365125"/>
          </a:xfrm>
        </p:spPr>
        <p:txBody>
          <a:bodyPr/>
          <a:lstStyle>
            <a:lvl1pPr>
              <a:defRPr sz="900">
                <a:solidFill>
                  <a:srgbClr val="3266FE"/>
                </a:solidFill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2448A8B-5EFA-1C41-89FA-59DAD2421E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5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115D1E4-5BDA-E54F-A80F-4DF8E4C232A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31901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EA735-789C-C147-849F-930745946C8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69773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A29AA3-D157-C14D-8C5B-6023A0DAF1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E1C55A-E0F2-284B-B112-35E242A98F3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F4F20AF-2B1E-3948-BF56-4D7D7547DAB9}"/>
              </a:ext>
            </a:extLst>
          </p:cNvPr>
          <p:cNvSpPr/>
          <p:nvPr userDrawn="1"/>
        </p:nvSpPr>
        <p:spPr>
          <a:xfrm>
            <a:off x="6807200" y="-25401"/>
            <a:ext cx="5397500" cy="6883401"/>
          </a:xfrm>
          <a:prstGeom prst="rect">
            <a:avLst/>
          </a:prstGeom>
          <a:solidFill>
            <a:srgbClr val="99999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C2A01-A52A-DF43-875E-BF3B482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9" y="400170"/>
            <a:ext cx="5397499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69F203-2E48-E340-9E9B-2A4FCE79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0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D2506F-5DBF-1845-AF29-DFA0D14F2E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2630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FF67F36-22DF-1744-B6A9-23A99FDF8B1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2630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85CDCA-1D22-7244-B46F-BDE7AFBA38A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029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F8F2148D-7137-E949-8A2C-6CC85C714D8A}"/>
              </a:ext>
            </a:extLst>
          </p:cNvPr>
          <p:cNvSpPr txBox="1">
            <a:spLocks/>
          </p:cNvSpPr>
          <p:nvPr userDrawn="1"/>
        </p:nvSpPr>
        <p:spPr>
          <a:xfrm>
            <a:off x="8954448" y="63807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CDADF5-9860-C347-963E-F32BDB3C094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BCE0C5-91A5-134C-8F25-45591F4A9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3EC0B1-E19B-DB45-B0D1-95F7C6F4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8" y="399291"/>
            <a:ext cx="5486400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F541DA-70CE-0F42-B203-D8D9A703C8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8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4CB47D0-37CB-0145-8114-2864B32050A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3268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5EDBBD-B64F-7A40-92C8-C44FA9ED219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667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804AE9-F101-744D-A9E5-4BCAB9913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768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C6B7999-F334-B246-975A-F5D8431E3A7C}"/>
              </a:ext>
            </a:extLst>
          </p:cNvPr>
          <p:cNvSpPr txBox="1">
            <a:spLocks/>
          </p:cNvSpPr>
          <p:nvPr userDrawn="1"/>
        </p:nvSpPr>
        <p:spPr>
          <a:xfrm>
            <a:off x="8958172" y="6381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21CC9A-D0A3-6648-9155-03808372D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DEBCA5-9692-104D-AFAF-6ADEE723968F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7D071F-8DEB-7A47-BA60-A7BF9B05D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532" y="275361"/>
            <a:ext cx="2320393" cy="1091179"/>
          </a:xfrm>
        </p:spPr>
        <p:txBody>
          <a:bodyPr anchor="b">
            <a:normAutofit/>
          </a:bodyPr>
          <a:lstStyle>
            <a:lvl1pPr>
              <a:defRPr sz="2000" b="1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86FDEE7-2ABB-A548-AC76-7248227ABF7D}"/>
              </a:ext>
            </a:extLst>
          </p:cNvPr>
          <p:cNvSpPr txBox="1">
            <a:spLocks/>
          </p:cNvSpPr>
          <p:nvPr userDrawn="1"/>
        </p:nvSpPr>
        <p:spPr>
          <a:xfrm>
            <a:off x="8954982" y="6381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8CD7E0-EBDC-F245-AEB8-799E251A56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27EBF4-48A6-5F40-B0D0-8B7AC0DD4E4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8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1CF8E9-CE62-3748-A2C2-B74B959978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27B74D-A116-1C40-8E5E-A4564CB8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42" y="2604987"/>
            <a:ext cx="5428381" cy="741614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68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DD5EB3-FFA5-C543-AA96-DF358C99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96364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230E1F0-327E-CD48-BED2-D6A3D9D19DE0}"/>
              </a:ext>
            </a:extLst>
          </p:cNvPr>
          <p:cNvSpPr txBox="1">
            <a:spLocks/>
          </p:cNvSpPr>
          <p:nvPr userDrawn="1"/>
        </p:nvSpPr>
        <p:spPr>
          <a:xfrm>
            <a:off x="896097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875F10-EE51-554A-9D43-83CBAFA89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2B23A0-EDE0-EA4E-AD93-C1BBE51F1CD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79" r:id="rId3"/>
    <p:sldLayoutId id="2147483661" r:id="rId4"/>
    <p:sldLayoutId id="2147483673" r:id="rId5"/>
    <p:sldLayoutId id="2147483675" r:id="rId6"/>
    <p:sldLayoutId id="2147483677" r:id="rId7"/>
    <p:sldLayoutId id="2147483678" r:id="rId8"/>
    <p:sldLayoutId id="2147483674" r:id="rId9"/>
    <p:sldLayoutId id="2147483676" r:id="rId10"/>
    <p:sldLayoutId id="2147483653" r:id="rId11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41868F-1355-7146-9A9D-861C3BC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9" y="1960606"/>
            <a:ext cx="8711321" cy="217825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kumimoji="1"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8EBD1A2-3B8C-B846-A198-E0807BDF249F}"/>
              </a:ext>
            </a:extLst>
          </p:cNvPr>
          <p:cNvSpPr txBox="1">
            <a:spLocks/>
          </p:cNvSpPr>
          <p:nvPr/>
        </p:nvSpPr>
        <p:spPr>
          <a:xfrm>
            <a:off x="4540332" y="4636014"/>
            <a:ext cx="2852512" cy="639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CN" altLang="en-US" sz="20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04CA54-36FC-5171-1404-2F92D2691912}"/>
              </a:ext>
            </a:extLst>
          </p:cNvPr>
          <p:cNvSpPr txBox="1"/>
          <p:nvPr/>
        </p:nvSpPr>
        <p:spPr>
          <a:xfrm>
            <a:off x="2826527" y="4220515"/>
            <a:ext cx="62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Guo </a:t>
            </a:r>
            <a:r>
              <a:rPr lang="en-US" altLang="zh-CN" sz="2400" dirty="0" err="1">
                <a:solidFill>
                  <a:schemeClr val="bg1"/>
                </a:solidFill>
              </a:rPr>
              <a:t>luqiang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202</a:t>
            </a:r>
            <a:r>
              <a:rPr lang="en-US" altLang="zh-CN" sz="2400" dirty="0">
                <a:solidFill>
                  <a:schemeClr val="bg1"/>
                </a:solidFill>
              </a:rPr>
              <a:t>3/02/21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89974C-B5A1-50F6-2E10-F3FC2F3E9B89}"/>
              </a:ext>
            </a:extLst>
          </p:cNvPr>
          <p:cNvSpPr/>
          <p:nvPr/>
        </p:nvSpPr>
        <p:spPr>
          <a:xfrm>
            <a:off x="-1490597" y="4716049"/>
            <a:ext cx="914400" cy="914400"/>
          </a:xfrm>
          <a:prstGeom prst="ellipse">
            <a:avLst/>
          </a:prstGeom>
          <a:solidFill>
            <a:srgbClr val="FB6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2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030642EC-6CBA-A571-8708-443B2DC43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2389169"/>
              </p:ext>
            </p:extLst>
          </p:nvPr>
        </p:nvGraphicFramePr>
        <p:xfrm>
          <a:off x="5450843" y="1456670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02A5A81-7412-D8EE-F583-D769240FA1E4}"/>
              </a:ext>
            </a:extLst>
          </p:cNvPr>
          <p:cNvSpPr txBox="1"/>
          <p:nvPr/>
        </p:nvSpPr>
        <p:spPr>
          <a:xfrm>
            <a:off x="410527" y="1900879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36140F-69F4-C4B2-B583-58BFD0FEC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761338"/>
              </p:ext>
            </p:extLst>
          </p:nvPr>
        </p:nvGraphicFramePr>
        <p:xfrm>
          <a:off x="5450843" y="2506252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F134857-AC24-BB71-7555-2D5DBCC0D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504372"/>
              </p:ext>
            </p:extLst>
          </p:nvPr>
        </p:nvGraphicFramePr>
        <p:xfrm>
          <a:off x="5450843" y="3696094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E1B4E8-95E2-AA63-77E9-4EEE6A3C9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519375"/>
              </p:ext>
            </p:extLst>
          </p:nvPr>
        </p:nvGraphicFramePr>
        <p:xfrm>
          <a:off x="5450843" y="4733874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9" name="表格 7">
            <a:extLst>
              <a:ext uri="{FF2B5EF4-FFF2-40B4-BE49-F238E27FC236}">
                <a16:creationId xmlns:a16="http://schemas.microsoft.com/office/drawing/2014/main" id="{9F23E55B-B726-DFF0-5752-9C92E0CB9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84175"/>
              </p:ext>
            </p:extLst>
          </p:nvPr>
        </p:nvGraphicFramePr>
        <p:xfrm>
          <a:off x="2100581" y="1456670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9994B4F-5FC4-4A1C-CF37-D9E3250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5928304"/>
              </p:ext>
            </p:extLst>
          </p:nvPr>
        </p:nvGraphicFramePr>
        <p:xfrm>
          <a:off x="2100581" y="2506252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C30004C-6127-94CA-01BC-F0B5DBE2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0427815"/>
              </p:ext>
            </p:extLst>
          </p:nvPr>
        </p:nvGraphicFramePr>
        <p:xfrm>
          <a:off x="2100581" y="3696094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E6DC4364-5CD5-7541-F546-A69D6858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351257"/>
              </p:ext>
            </p:extLst>
          </p:nvPr>
        </p:nvGraphicFramePr>
        <p:xfrm>
          <a:off x="2100581" y="4733874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866A0FD-E63F-9454-F727-730261940BCF}"/>
              </a:ext>
            </a:extLst>
          </p:cNvPr>
          <p:cNvSpPr txBox="1"/>
          <p:nvPr/>
        </p:nvSpPr>
        <p:spPr>
          <a:xfrm>
            <a:off x="9309735" y="1838249"/>
            <a:ext cx="10115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708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4E1D3E00-7887-DA3B-0FAF-3E1C7B409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815" y="1529746"/>
            <a:ext cx="8012367" cy="3936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5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641179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串行逻辑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756764A-6E4E-4100-9642-77B8E6FA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0" y="1813128"/>
            <a:ext cx="4680488" cy="3962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A0EBB0-5B47-6BA1-6963-A4C0AC42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03" y="1915939"/>
            <a:ext cx="7216002" cy="37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8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并行逻辑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F564913-6DDD-F0D4-FFEB-55B1106D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6" y="1880215"/>
            <a:ext cx="5734251" cy="34747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0991B2-67E5-466C-E749-66069D52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50" y="1668695"/>
            <a:ext cx="5474932" cy="35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全相联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D8517523-7CBA-E00F-D92A-7691B5DA4F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570" y="1390126"/>
            <a:ext cx="6860098" cy="446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3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三种结构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1950B714-4146-F77F-1F37-C1C5106C5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59108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297F9DA6-4E60-19FF-27CC-B7AC142CC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39979"/>
              </p:ext>
            </p:extLst>
          </p:nvPr>
        </p:nvGraphicFramePr>
        <p:xfrm>
          <a:off x="6095999" y="1449070"/>
          <a:ext cx="3465830" cy="152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C8CB888-EB59-27FE-7728-BA2B2A2AF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873763"/>
              </p:ext>
            </p:extLst>
          </p:nvPr>
        </p:nvGraphicFramePr>
        <p:xfrm>
          <a:off x="6472919" y="3418207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291DF2DA-B309-2DCA-7531-C4BB0C094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84424"/>
              </p:ext>
            </p:extLst>
          </p:nvPr>
        </p:nvGraphicFramePr>
        <p:xfrm>
          <a:off x="6095999" y="366654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8C0506EB-2C56-F8FA-4463-51C361407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43438"/>
              </p:ext>
            </p:extLst>
          </p:nvPr>
        </p:nvGraphicFramePr>
        <p:xfrm>
          <a:off x="6553199" y="5024861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C6FDA3D-B6AE-E64B-2AFE-CDEB2CD2FBCB}"/>
              </a:ext>
            </a:extLst>
          </p:cNvPr>
          <p:cNvSpPr txBox="1"/>
          <p:nvPr/>
        </p:nvSpPr>
        <p:spPr>
          <a:xfrm>
            <a:off x="10019029" y="2009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直接映射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58D5E-88C4-C5DD-2113-9CFB723408CB}"/>
              </a:ext>
            </a:extLst>
          </p:cNvPr>
          <p:cNvSpPr txBox="1"/>
          <p:nvPr/>
        </p:nvSpPr>
        <p:spPr>
          <a:xfrm>
            <a:off x="10189014" y="3678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组相连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645844-DEF4-28FE-77F7-5A92510A417E}"/>
              </a:ext>
            </a:extLst>
          </p:cNvPr>
          <p:cNvSpPr txBox="1"/>
          <p:nvPr/>
        </p:nvSpPr>
        <p:spPr>
          <a:xfrm>
            <a:off x="10202350" y="52156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全相连</a:t>
            </a:r>
          </a:p>
        </p:txBody>
      </p:sp>
      <p:graphicFrame>
        <p:nvGraphicFramePr>
          <p:cNvPr id="20" name="表格 7">
            <a:extLst>
              <a:ext uri="{FF2B5EF4-FFF2-40B4-BE49-F238E27FC236}">
                <a16:creationId xmlns:a16="http://schemas.microsoft.com/office/drawing/2014/main" id="{3CDD5270-212A-5D61-9C27-82F42818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5923"/>
              </p:ext>
            </p:extLst>
          </p:nvPr>
        </p:nvGraphicFramePr>
        <p:xfrm>
          <a:off x="6430009" y="521814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1" name="表格 7">
            <a:extLst>
              <a:ext uri="{FF2B5EF4-FFF2-40B4-BE49-F238E27FC236}">
                <a16:creationId xmlns:a16="http://schemas.microsoft.com/office/drawing/2014/main" id="{D67FDE6E-AC75-69D5-421B-73E992FD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84449"/>
              </p:ext>
            </p:extLst>
          </p:nvPr>
        </p:nvGraphicFramePr>
        <p:xfrm>
          <a:off x="6263004" y="54178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2" name="表格 7">
            <a:extLst>
              <a:ext uri="{FF2B5EF4-FFF2-40B4-BE49-F238E27FC236}">
                <a16:creationId xmlns:a16="http://schemas.microsoft.com/office/drawing/2014/main" id="{D0A3623F-99B5-7416-51D9-676E30748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53437"/>
              </p:ext>
            </p:extLst>
          </p:nvPr>
        </p:nvGraphicFramePr>
        <p:xfrm>
          <a:off x="6095999" y="56061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5BBC52-3317-93F3-E563-E9293FD6E74D}"/>
              </a:ext>
            </a:extLst>
          </p:cNvPr>
          <p:cNvCxnSpPr>
            <a:cxnSpLocks/>
          </p:cNvCxnSpPr>
          <p:nvPr/>
        </p:nvCxnSpPr>
        <p:spPr>
          <a:xfrm flipV="1">
            <a:off x="4657252" y="2140051"/>
            <a:ext cx="1250287" cy="2180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A0065B5-841C-5ECC-E4C9-06F13E7384E5}"/>
              </a:ext>
            </a:extLst>
          </p:cNvPr>
          <p:cNvCxnSpPr>
            <a:cxnSpLocks/>
          </p:cNvCxnSpPr>
          <p:nvPr/>
        </p:nvCxnSpPr>
        <p:spPr>
          <a:xfrm>
            <a:off x="4652282" y="4314092"/>
            <a:ext cx="13557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9BFDC9-FD0E-957C-4CF5-8CC59AF1602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676503" y="4326994"/>
            <a:ext cx="1419496" cy="1469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8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8084665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替换策略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9DFB19D-D0C5-3802-B8AE-8CE4DE2A2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5696" y="1888566"/>
            <a:ext cx="8084665" cy="419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读写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0F0D0FB-C182-0EDC-4ACD-ABA5D9A19E62}"/>
              </a:ext>
            </a:extLst>
          </p:cNvPr>
          <p:cNvSpPr txBox="1"/>
          <p:nvPr/>
        </p:nvSpPr>
        <p:spPr>
          <a:xfrm>
            <a:off x="2623570" y="2754922"/>
            <a:ext cx="7127631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读，不会造成数据一致性问题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写，会导致</a:t>
            </a:r>
            <a:r>
              <a:rPr lang="en-US" altLang="zh-CN" dirty="0"/>
              <a:t>cache</a:t>
            </a:r>
            <a:r>
              <a:rPr lang="zh-CN" altLang="en-US" dirty="0"/>
              <a:t>内数据和下级存储不一致。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820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写通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1E23DBE-09E7-2162-B41B-D825DF31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31" y="1140177"/>
            <a:ext cx="5921122" cy="53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06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写回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DA7EE20-00FC-E992-BDCF-2ED3B878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05" y="1206778"/>
            <a:ext cx="5985309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2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BA1CF-B82C-58D6-889E-5406BB8C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07" y="1366902"/>
            <a:ext cx="6252575" cy="4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95C80B-5EE3-C332-6965-4439C2EA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" y="1366902"/>
            <a:ext cx="4863751" cy="44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1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2" name="图片 31" descr="图形用户界面&#10;&#10;描述已自动生成">
            <a:extLst>
              <a:ext uri="{FF2B5EF4-FFF2-40B4-BE49-F238E27FC236}">
                <a16:creationId xmlns:a16="http://schemas.microsoft.com/office/drawing/2014/main" id="{48195CCF-7B7D-6ECA-2794-25EC2D9C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42" y="1986897"/>
            <a:ext cx="9518714" cy="36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5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048C5F-EDE2-9D99-64AB-36B9B6F2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72" y="1471173"/>
            <a:ext cx="6228367" cy="2351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87F0C1-05BF-6A0B-9BFF-66544587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71" y="4224485"/>
            <a:ext cx="5618768" cy="19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17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多端口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EDC0FF-0551-A40B-9F17-62023D4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379" y="1289713"/>
            <a:ext cx="7823242" cy="452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2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AFE4BA4-5C58-5570-D13C-6256F47B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43" y="1813128"/>
            <a:ext cx="7881114" cy="41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45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EAF343F-BB6D-2556-B30B-557A807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34" y="1590708"/>
            <a:ext cx="7726616" cy="42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8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单极页表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55F36B4-F338-05E6-B94E-D14DF246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74" y="1906301"/>
            <a:ext cx="8761026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18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4136A0-8D67-D0A7-27DF-DAA3DB1C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82" y="1660562"/>
            <a:ext cx="9479403" cy="42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F440FFB-004F-8DC3-5871-C6D54BD5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1305353"/>
            <a:ext cx="6932223" cy="46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10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TLB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54C8F7E-0D69-F01D-19E6-026E5A7B8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05756"/>
              </p:ext>
            </p:extLst>
          </p:nvPr>
        </p:nvGraphicFramePr>
        <p:xfrm>
          <a:off x="1807374" y="2701873"/>
          <a:ext cx="8524068" cy="2496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092">
                  <a:extLst>
                    <a:ext uri="{9D8B030D-6E8A-4147-A177-3AD203B41FA5}">
                      <a16:colId xmlns:a16="http://schemas.microsoft.com/office/drawing/2014/main" val="157769369"/>
                    </a:ext>
                  </a:extLst>
                </a:gridCol>
                <a:gridCol w="645763">
                  <a:extLst>
                    <a:ext uri="{9D8B030D-6E8A-4147-A177-3AD203B41FA5}">
                      <a16:colId xmlns:a16="http://schemas.microsoft.com/office/drawing/2014/main" val="2943305642"/>
                    </a:ext>
                  </a:extLst>
                </a:gridCol>
                <a:gridCol w="666427">
                  <a:extLst>
                    <a:ext uri="{9D8B030D-6E8A-4147-A177-3AD203B41FA5}">
                      <a16:colId xmlns:a16="http://schemas.microsoft.com/office/drawing/2014/main" val="1331149357"/>
                    </a:ext>
                  </a:extLst>
                </a:gridCol>
                <a:gridCol w="645763">
                  <a:extLst>
                    <a:ext uri="{9D8B030D-6E8A-4147-A177-3AD203B41FA5}">
                      <a16:colId xmlns:a16="http://schemas.microsoft.com/office/drawing/2014/main" val="3287263245"/>
                    </a:ext>
                  </a:extLst>
                </a:gridCol>
                <a:gridCol w="568271">
                  <a:extLst>
                    <a:ext uri="{9D8B030D-6E8A-4147-A177-3AD203B41FA5}">
                      <a16:colId xmlns:a16="http://schemas.microsoft.com/office/drawing/2014/main" val="822046889"/>
                    </a:ext>
                  </a:extLst>
                </a:gridCol>
                <a:gridCol w="2549442">
                  <a:extLst>
                    <a:ext uri="{9D8B030D-6E8A-4147-A177-3AD203B41FA5}">
                      <a16:colId xmlns:a16="http://schemas.microsoft.com/office/drawing/2014/main" val="2763151581"/>
                    </a:ext>
                  </a:extLst>
                </a:gridCol>
                <a:gridCol w="2761310">
                  <a:extLst>
                    <a:ext uri="{9D8B030D-6E8A-4147-A177-3AD203B41FA5}">
                      <a16:colId xmlns:a16="http://schemas.microsoft.com/office/drawing/2014/main" val="336617294"/>
                    </a:ext>
                  </a:extLst>
                </a:gridCol>
              </a:tblGrid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392768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39480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15132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3184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22D7F44-C98A-F606-102D-ECEE212B75B9}"/>
              </a:ext>
            </a:extLst>
          </p:cNvPr>
          <p:cNvSpPr txBox="1"/>
          <p:nvPr/>
        </p:nvSpPr>
        <p:spPr>
          <a:xfrm>
            <a:off x="1062016" y="2155283"/>
            <a:ext cx="858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 able</a:t>
            </a:r>
            <a:r>
              <a:rPr lang="zh-CN" altLang="en-US" dirty="0"/>
              <a:t>     </a:t>
            </a:r>
            <a:r>
              <a:rPr lang="en-US" altLang="zh-CN" dirty="0"/>
              <a:t>AP    Valid Dirty Use             Tag(VPN)			      PFN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287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246A016-45A3-8A9F-BAA8-10EAB5B12E39}"/>
              </a:ext>
            </a:extLst>
          </p:cNvPr>
          <p:cNvSpPr/>
          <p:nvPr/>
        </p:nvSpPr>
        <p:spPr>
          <a:xfrm>
            <a:off x="1647986" y="2516706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A01D6-63E4-23DE-406D-450981527DCF}"/>
              </a:ext>
            </a:extLst>
          </p:cNvPr>
          <p:cNvSpPr/>
          <p:nvPr/>
        </p:nvSpPr>
        <p:spPr>
          <a:xfrm>
            <a:off x="3825498" y="2520578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F6AC74-3608-131B-2B1F-D8FA400B959A}"/>
              </a:ext>
            </a:extLst>
          </p:cNvPr>
          <p:cNvSpPr/>
          <p:nvPr/>
        </p:nvSpPr>
        <p:spPr>
          <a:xfrm>
            <a:off x="6003010" y="2516706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18EB3-379A-94E1-8063-31DAA67C15AA}"/>
              </a:ext>
            </a:extLst>
          </p:cNvPr>
          <p:cNvSpPr/>
          <p:nvPr/>
        </p:nvSpPr>
        <p:spPr>
          <a:xfrm>
            <a:off x="8991599" y="2516706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E485E8-1723-B2E2-4624-EE5F6267EB9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722535" y="2803512"/>
            <a:ext cx="1102963" cy="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D0B6DB-1267-6AEB-48B2-494A17207AD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900047" y="2807384"/>
            <a:ext cx="1102963" cy="6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3BA73CA-248B-2128-3858-CD2B4E846064}"/>
              </a:ext>
            </a:extLst>
          </p:cNvPr>
          <p:cNvCxnSpPr>
            <a:cxnSpLocks/>
          </p:cNvCxnSpPr>
          <p:nvPr/>
        </p:nvCxnSpPr>
        <p:spPr>
          <a:xfrm flipV="1">
            <a:off x="5408908" y="2142907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0A84D3-D2F7-A147-90BF-FB724F5DD308}"/>
              </a:ext>
            </a:extLst>
          </p:cNvPr>
          <p:cNvCxnSpPr/>
          <p:nvPr/>
        </p:nvCxnSpPr>
        <p:spPr>
          <a:xfrm>
            <a:off x="5422715" y="2127409"/>
            <a:ext cx="30325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325AD23-BCCA-FC40-076F-045D06B0CD58}"/>
              </a:ext>
            </a:extLst>
          </p:cNvPr>
          <p:cNvCxnSpPr>
            <a:cxnSpLocks/>
          </p:cNvCxnSpPr>
          <p:nvPr/>
        </p:nvCxnSpPr>
        <p:spPr>
          <a:xfrm>
            <a:off x="8436244" y="2127409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568AEE3-24B7-E7D1-9A9B-8BBF1B3EA3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36244" y="2803511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8CAB0BB-3876-DA1B-A9D5-F0B21E5B83D2}"/>
              </a:ext>
            </a:extLst>
          </p:cNvPr>
          <p:cNvSpPr txBox="1"/>
          <p:nvPr/>
        </p:nvSpPr>
        <p:spPr>
          <a:xfrm>
            <a:off x="3036836" y="2432825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30C9E3-8D53-5174-06AD-647E9704D923}"/>
              </a:ext>
            </a:extLst>
          </p:cNvPr>
          <p:cNvSpPr txBox="1"/>
          <p:nvPr/>
        </p:nvSpPr>
        <p:spPr>
          <a:xfrm>
            <a:off x="8455217" y="223279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8318E6-355C-BCEB-9931-52510EE00230}"/>
              </a:ext>
            </a:extLst>
          </p:cNvPr>
          <p:cNvSpPr/>
          <p:nvPr/>
        </p:nvSpPr>
        <p:spPr>
          <a:xfrm>
            <a:off x="1647986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95BA67E-034A-8FC1-CE51-2E7ED19FA5F8}"/>
              </a:ext>
            </a:extLst>
          </p:cNvPr>
          <p:cNvSpPr/>
          <p:nvPr/>
        </p:nvSpPr>
        <p:spPr>
          <a:xfrm>
            <a:off x="3757911" y="4811463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虚拟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831E0F4-ED65-4AA4-7693-4DA73DD812F9}"/>
              </a:ext>
            </a:extLst>
          </p:cNvPr>
          <p:cNvSpPr/>
          <p:nvPr/>
        </p:nvSpPr>
        <p:spPr>
          <a:xfrm>
            <a:off x="6678913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CFC349-64EA-997E-AB6C-492E36A71DE9}"/>
              </a:ext>
            </a:extLst>
          </p:cNvPr>
          <p:cNvSpPr/>
          <p:nvPr/>
        </p:nvSpPr>
        <p:spPr>
          <a:xfrm>
            <a:off x="8991599" y="4811463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637AB31-D20C-59FF-8E44-0BB83AD97934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2722535" y="5108894"/>
            <a:ext cx="1035376" cy="10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FDE22DB-1806-BCEC-88E9-CCB90E0F4D3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753462" y="5101784"/>
            <a:ext cx="1238137" cy="7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2E5EE30-D367-FBC3-7745-41F6E7E65FD3}"/>
              </a:ext>
            </a:extLst>
          </p:cNvPr>
          <p:cNvSpPr txBox="1"/>
          <p:nvPr/>
        </p:nvSpPr>
        <p:spPr>
          <a:xfrm>
            <a:off x="8138364" y="470952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CA0F278-3A6E-8993-1C4D-B75A855B4596}"/>
              </a:ext>
            </a:extLst>
          </p:cNvPr>
          <p:cNvSpPr txBox="1"/>
          <p:nvPr/>
        </p:nvSpPr>
        <p:spPr>
          <a:xfrm>
            <a:off x="2752333" y="4648043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C364699-5EDA-F895-6C3A-E2F0F48181EE}"/>
              </a:ext>
            </a:extLst>
          </p:cNvPr>
          <p:cNvCxnSpPr>
            <a:cxnSpLocks/>
          </p:cNvCxnSpPr>
          <p:nvPr/>
        </p:nvCxnSpPr>
        <p:spPr>
          <a:xfrm flipV="1">
            <a:off x="3240223" y="4422810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721760D-4E59-BCA9-982D-4067AF9755B7}"/>
              </a:ext>
            </a:extLst>
          </p:cNvPr>
          <p:cNvCxnSpPr>
            <a:cxnSpLocks/>
          </p:cNvCxnSpPr>
          <p:nvPr/>
        </p:nvCxnSpPr>
        <p:spPr>
          <a:xfrm>
            <a:off x="3240223" y="4422810"/>
            <a:ext cx="28833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954C3B4-773C-0B65-7DDB-6BF22FFE139F}"/>
              </a:ext>
            </a:extLst>
          </p:cNvPr>
          <p:cNvCxnSpPr>
            <a:cxnSpLocks/>
          </p:cNvCxnSpPr>
          <p:nvPr/>
        </p:nvCxnSpPr>
        <p:spPr>
          <a:xfrm>
            <a:off x="6123558" y="5092756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6B8A6A7-5064-F015-7CC8-1920A15D6177}"/>
              </a:ext>
            </a:extLst>
          </p:cNvPr>
          <p:cNvCxnSpPr>
            <a:cxnSpLocks/>
          </p:cNvCxnSpPr>
          <p:nvPr/>
        </p:nvCxnSpPr>
        <p:spPr>
          <a:xfrm>
            <a:off x="6123558" y="4418433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53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8692C52F-48AA-E0B6-C680-914B5E8DA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9008" y="1282168"/>
            <a:ext cx="8333983" cy="429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ASID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3C44936-E8DE-D774-8179-43D2A32C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04" y="2289636"/>
            <a:ext cx="9909137" cy="26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72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AB29182-40EC-7B9C-B7B3-DADF73426106}"/>
              </a:ext>
            </a:extLst>
          </p:cNvPr>
          <p:cNvSpPr txBox="1"/>
          <p:nvPr/>
        </p:nvSpPr>
        <p:spPr>
          <a:xfrm>
            <a:off x="2515891" y="2448732"/>
            <a:ext cx="83897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 I Cache </a:t>
            </a:r>
            <a:r>
              <a:rPr lang="zh-CN" altLang="en-US" dirty="0"/>
              <a:t>也会采用多端口设计吗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进程切换和线程切换的资源消耗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18968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651376" y="1578054"/>
            <a:ext cx="666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4" y="4186382"/>
            <a:ext cx="21844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0C0AEA4-BDBD-1F7B-48D8-832F946E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41" y="1427967"/>
            <a:ext cx="2388658" cy="4723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2A56CF-2764-A0DD-D33C-847841C1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663" y="1639009"/>
            <a:ext cx="7596919" cy="43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2AC9523-D0E8-32D9-136F-3C71484F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37" y="1215446"/>
            <a:ext cx="8578124" cy="45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4098" name="Picture 2" descr="高晓松“晓岛”图书馆北京开馆，每日限200人需预约|高晓松|图书馆|文艺青年_新浪新闻">
            <a:extLst>
              <a:ext uri="{FF2B5EF4-FFF2-40B4-BE49-F238E27FC236}">
                <a16:creationId xmlns:a16="http://schemas.microsoft.com/office/drawing/2014/main" id="{59319AA1-8365-DF9C-240B-0E957F5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85" y="1548530"/>
            <a:ext cx="6893229" cy="45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84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056882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D98200D-88B5-917E-EA45-D90560A2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93421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3CC525D-2EC6-AF3B-5C1F-F6E242484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4503"/>
              </p:ext>
            </p:extLst>
          </p:nvPr>
        </p:nvGraphicFramePr>
        <p:xfrm>
          <a:off x="7312660" y="2894647"/>
          <a:ext cx="3465830" cy="19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D8E0DD-C597-B16C-08D4-34625DD02948}"/>
              </a:ext>
            </a:extLst>
          </p:cNvPr>
          <p:cNvCxnSpPr>
            <a:cxnSpLocks/>
          </p:cNvCxnSpPr>
          <p:nvPr/>
        </p:nvCxnSpPr>
        <p:spPr>
          <a:xfrm>
            <a:off x="4652282" y="2463165"/>
            <a:ext cx="2377168" cy="862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B6FCFC-3E7F-45F8-E384-6D81685525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52282" y="3411855"/>
            <a:ext cx="2377168" cy="528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9181150-DC28-46E6-CBE1-F19C8523CA1A}"/>
              </a:ext>
            </a:extLst>
          </p:cNvPr>
          <p:cNvCxnSpPr>
            <a:cxnSpLocks/>
          </p:cNvCxnSpPr>
          <p:nvPr/>
        </p:nvCxnSpPr>
        <p:spPr>
          <a:xfrm flipV="1">
            <a:off x="4652282" y="3497581"/>
            <a:ext cx="2369185" cy="1897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18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24361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904C2B6-490A-03F1-7DD1-BBBDBCEA1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4194" y="1350675"/>
            <a:ext cx="7243611" cy="510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AA757C21-5235-B702-AEFB-B204283F3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97662"/>
              </p:ext>
            </p:extLst>
          </p:nvPr>
        </p:nvGraphicFramePr>
        <p:xfrm>
          <a:off x="4363084" y="1584146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D51CD6-6863-9830-5374-8555C93262BC}"/>
              </a:ext>
            </a:extLst>
          </p:cNvPr>
          <p:cNvSpPr txBox="1"/>
          <p:nvPr/>
        </p:nvSpPr>
        <p:spPr>
          <a:xfrm>
            <a:off x="1604962" y="1965725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EF14EDB-F1AE-AD1A-6CF8-D94C8143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66277"/>
              </p:ext>
            </p:extLst>
          </p:nvPr>
        </p:nvGraphicFramePr>
        <p:xfrm>
          <a:off x="4363084" y="2633728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0044150-E5F7-FE65-FAF6-7222E9F0E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2059"/>
              </p:ext>
            </p:extLst>
          </p:nvPr>
        </p:nvGraphicFramePr>
        <p:xfrm>
          <a:off x="4363084" y="374753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D7C248B-8555-F7C4-A4C8-F883003E5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82650"/>
              </p:ext>
            </p:extLst>
          </p:nvPr>
        </p:nvGraphicFramePr>
        <p:xfrm>
          <a:off x="4363084" y="4861350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C0443E0-C40C-8F2D-7F30-0E700D01DD48}"/>
              </a:ext>
            </a:extLst>
          </p:cNvPr>
          <p:cNvSpPr txBox="1"/>
          <p:nvPr/>
        </p:nvSpPr>
        <p:spPr>
          <a:xfrm>
            <a:off x="8472486" y="1965725"/>
            <a:ext cx="3083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未命中 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下一级访问</a:t>
            </a:r>
            <a:r>
              <a:rPr lang="en-US" altLang="zh-CN" dirty="0"/>
              <a:t>00</a:t>
            </a:r>
            <a:r>
              <a:rPr lang="zh-CN" altLang="en-US" dirty="0"/>
              <a:t>，并将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 </a:t>
            </a:r>
            <a:r>
              <a:rPr lang="zh-CN" altLang="en-US" dirty="0"/>
              <a:t>填写成</a:t>
            </a:r>
            <a:r>
              <a:rPr lang="en-US" altLang="zh-CN" dirty="0"/>
              <a:t>0)</a:t>
            </a:r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59534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ttu2fe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B6F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20876</TotalTime>
  <Words>2736</Words>
  <Application>Microsoft Office PowerPoint</Application>
  <PresentationFormat>宽屏</PresentationFormat>
  <Paragraphs>378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37" baseType="lpstr">
      <vt:lpstr>Helvetica Neue</vt:lpstr>
      <vt:lpstr>等线</vt:lpstr>
      <vt:lpstr>微软雅黑</vt:lpstr>
      <vt:lpstr>Arial</vt:lpstr>
      <vt:lpstr>第一PPT，www.1ppt.com</vt:lpstr>
      <vt:lpstr>Cache</vt:lpstr>
      <vt:lpstr>Cache由来</vt:lpstr>
      <vt:lpstr>Cache由来</vt:lpstr>
      <vt:lpstr>Cache由来</vt:lpstr>
      <vt:lpstr>Cache由来</vt:lpstr>
      <vt:lpstr>Cache由来</vt:lpstr>
      <vt:lpstr>Cache 结构与工作原理</vt:lpstr>
      <vt:lpstr>Cache 结构与工作原理</vt:lpstr>
      <vt:lpstr>Cache 结构与工作原理</vt:lpstr>
      <vt:lpstr>Cache</vt:lpstr>
      <vt:lpstr>Cache  组相连</vt:lpstr>
      <vt:lpstr>Cache  组相连-串行逻辑</vt:lpstr>
      <vt:lpstr>Cache  组相连-并行逻辑</vt:lpstr>
      <vt:lpstr>Cache 全相联</vt:lpstr>
      <vt:lpstr>Cache 三种结构</vt:lpstr>
      <vt:lpstr>Cache 替换策略</vt:lpstr>
      <vt:lpstr>Cache 读写</vt:lpstr>
      <vt:lpstr>Cache 写通</vt:lpstr>
      <vt:lpstr>Cache 写回</vt:lpstr>
      <vt:lpstr>Cache 多级</vt:lpstr>
      <vt:lpstr>Cache 多端口</vt:lpstr>
      <vt:lpstr>Cache 多端口</vt:lpstr>
      <vt:lpstr>虚拟地址</vt:lpstr>
      <vt:lpstr>虚拟地址转换</vt:lpstr>
      <vt:lpstr>单极页表</vt:lpstr>
      <vt:lpstr>多级页表</vt:lpstr>
      <vt:lpstr>多级页表</vt:lpstr>
      <vt:lpstr>TLB</vt:lpstr>
      <vt:lpstr>Virtual Cache</vt:lpstr>
      <vt:lpstr>ASID</vt:lpstr>
      <vt:lpstr>Q&amp;A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创意商务</dc:title>
  <dc:creator>第一PPT</dc:creator>
  <cp:keywords>www.1ppt.com</cp:keywords>
  <dc:description>www.1ppt.com</dc:description>
  <cp:lastModifiedBy>guo luqiang</cp:lastModifiedBy>
  <cp:revision>2626</cp:revision>
  <cp:lastPrinted>2021-05-23T16:20:43Z</cp:lastPrinted>
  <dcterms:created xsi:type="dcterms:W3CDTF">2019-03-29T12:25:33Z</dcterms:created>
  <dcterms:modified xsi:type="dcterms:W3CDTF">2023-02-21T02:54:13Z</dcterms:modified>
</cp:coreProperties>
</file>